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1976" r:id="rId3"/>
    <p:sldId id="257" r:id="rId4"/>
    <p:sldId id="258" r:id="rId5"/>
    <p:sldId id="262" r:id="rId6"/>
    <p:sldId id="1979" r:id="rId7"/>
    <p:sldId id="1975" r:id="rId8"/>
    <p:sldId id="1991" r:id="rId9"/>
    <p:sldId id="1977" r:id="rId10"/>
    <p:sldId id="1980" r:id="rId11"/>
    <p:sldId id="1981" r:id="rId12"/>
    <p:sldId id="1978" r:id="rId13"/>
    <p:sldId id="1982" r:id="rId14"/>
    <p:sldId id="1983" r:id="rId15"/>
    <p:sldId id="1984" r:id="rId16"/>
    <p:sldId id="1985" r:id="rId17"/>
    <p:sldId id="1986" r:id="rId18"/>
    <p:sldId id="260" r:id="rId19"/>
    <p:sldId id="261" r:id="rId20"/>
    <p:sldId id="1973" r:id="rId21"/>
    <p:sldId id="1988" r:id="rId22"/>
    <p:sldId id="1992" r:id="rId23"/>
    <p:sldId id="1987" r:id="rId24"/>
    <p:sldId id="1989" r:id="rId25"/>
    <p:sldId id="1990" r:id="rId26"/>
    <p:sldId id="1993" r:id="rId27"/>
    <p:sldId id="197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4565A-627A-4DC8-9250-D0E67A560DA5}" v="43" dt="2023-09-29T06:43:46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5" autoAdjust="0"/>
    <p:restoredTop sz="94660"/>
  </p:normalViewPr>
  <p:slideViewPr>
    <p:cSldViewPr snapToGrid="0">
      <p:cViewPr varScale="1">
        <p:scale>
          <a:sx n="51" d="100"/>
          <a:sy n="51" d="100"/>
        </p:scale>
        <p:origin x="79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4FFA7-419A-4B98-B8C2-049ED72C762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4900C-F608-4700-96F1-B08307CB6D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1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900C-F608-4700-96F1-B08307CB6D2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C797B58-127C-FCB9-8C78-6A8C83A71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C5F5624-C943-A740-610E-7FD24E590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83F1EF7-C316-561A-B26B-90ECD05C04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5CEFCA-AEAB-4A8A-B0B7-A2ACE4268DE1}" type="slidenum">
              <a:rPr lang="en-GB" altLang="en-US" sz="1200" smtClean="0"/>
              <a:pPr/>
              <a:t>20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10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FE2B-98A5-6200-BB26-7062D7F7A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BIOACOUSTICS IN THE URBAN NATURE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A6875-5FB7-B422-1CA5-DAB4162B82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dirty="0"/>
              <a:t>ACOUSTIC BIOLOGY RESEARCHER, NHM</a:t>
            </a:r>
          </a:p>
        </p:txBody>
      </p:sp>
    </p:spTree>
    <p:extLst>
      <p:ext uri="{BB962C8B-B14F-4D97-AF65-F5344CB8AC3E}">
        <p14:creationId xmlns:p14="http://schemas.microsoft.com/office/powerpoint/2010/main" val="19533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2956E-A62D-E9B3-7E98-60055672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94" y="2314401"/>
            <a:ext cx="2375325" cy="17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4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2956E-A62D-E9B3-7E98-60055672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94" y="2314401"/>
            <a:ext cx="2375325" cy="17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E2879D4-8F7D-B0E3-FC0F-6A48E2C08862}"/>
              </a:ext>
            </a:extLst>
          </p:cNvPr>
          <p:cNvSpPr/>
          <p:nvPr/>
        </p:nvSpPr>
        <p:spPr>
          <a:xfrm>
            <a:off x="4747491" y="2540000"/>
            <a:ext cx="1699491" cy="1006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-up of a computer chip&#10;&#10;Description automatically generated">
            <a:extLst>
              <a:ext uri="{FF2B5EF4-FFF2-40B4-BE49-F238E27FC236}">
                <a16:creationId xmlns:a16="http://schemas.microsoft.com/office/drawing/2014/main" id="{A8B0CA4B-5AA2-376F-7BC3-6EA16A369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54" y="2226093"/>
            <a:ext cx="3177008" cy="18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1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5" name="Picture 4" descr="A person kneeling next to a radio&#10;&#10;Description automatically generated">
            <a:extLst>
              <a:ext uri="{FF2B5EF4-FFF2-40B4-BE49-F238E27FC236}">
                <a16:creationId xmlns:a16="http://schemas.microsoft.com/office/drawing/2014/main" id="{4C823E8F-D8DF-606C-23EF-DB8F2E1E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329693"/>
            <a:ext cx="3384405" cy="25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4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5" name="Picture 4" descr="A person kneeling next to a radio&#10;&#10;Description automatically generated">
            <a:extLst>
              <a:ext uri="{FF2B5EF4-FFF2-40B4-BE49-F238E27FC236}">
                <a16:creationId xmlns:a16="http://schemas.microsoft.com/office/drawing/2014/main" id="{4C823E8F-D8DF-606C-23EF-DB8F2E1E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8" y="1886347"/>
            <a:ext cx="3384405" cy="253830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006083C-FFD4-32BA-013F-50BE3233E486}"/>
              </a:ext>
            </a:extLst>
          </p:cNvPr>
          <p:cNvSpPr/>
          <p:nvPr/>
        </p:nvSpPr>
        <p:spPr>
          <a:xfrm>
            <a:off x="4747491" y="2540000"/>
            <a:ext cx="1699491" cy="1006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green electronic device with white text&#10;&#10;Description automatically generated">
            <a:extLst>
              <a:ext uri="{FF2B5EF4-FFF2-40B4-BE49-F238E27FC236}">
                <a16:creationId xmlns:a16="http://schemas.microsoft.com/office/drawing/2014/main" id="{F5B08B41-5903-C4C6-65FA-8B89F28C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449" y="1701619"/>
            <a:ext cx="2918691" cy="29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8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4" name="Picture 3" descr="A person sitting at a desk in front of a machine&#10;&#10;Description automatically generated">
            <a:extLst>
              <a:ext uri="{FF2B5EF4-FFF2-40B4-BE49-F238E27FC236}">
                <a16:creationId xmlns:a16="http://schemas.microsoft.com/office/drawing/2014/main" id="{7DEF7F97-1875-A156-EA4D-F450802B8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013961"/>
            <a:ext cx="4593025" cy="34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6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4" name="Picture 3" descr="A person sitting at a desk in front of a machine&#10;&#10;Description automatically generated">
            <a:extLst>
              <a:ext uri="{FF2B5EF4-FFF2-40B4-BE49-F238E27FC236}">
                <a16:creationId xmlns:a16="http://schemas.microsoft.com/office/drawing/2014/main" id="{7DEF7F97-1875-A156-EA4D-F450802B8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013961"/>
            <a:ext cx="4593025" cy="3435494"/>
          </a:xfrm>
          <a:prstGeom prst="rect">
            <a:avLst/>
          </a:prstGeom>
        </p:spPr>
      </p:pic>
      <p:pic>
        <p:nvPicPr>
          <p:cNvPr id="7" name="Picture 6" descr="A graph with blue lines&#10;&#10;Description automatically generated">
            <a:extLst>
              <a:ext uri="{FF2B5EF4-FFF2-40B4-BE49-F238E27FC236}">
                <a16:creationId xmlns:a16="http://schemas.microsoft.com/office/drawing/2014/main" id="{6EBC6222-6AEF-A57C-0583-B4F38BB0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65" b="47826"/>
          <a:stretch/>
        </p:blipFill>
        <p:spPr>
          <a:xfrm>
            <a:off x="1642810" y="2328406"/>
            <a:ext cx="3903880" cy="370340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1D5E63A-255E-5E0F-C66E-CDF6D4D1FE3A}"/>
              </a:ext>
            </a:extLst>
          </p:cNvPr>
          <p:cNvSpPr/>
          <p:nvPr/>
        </p:nvSpPr>
        <p:spPr>
          <a:xfrm>
            <a:off x="5841688" y="2925618"/>
            <a:ext cx="1699491" cy="1006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graph&#10;&#10;Description automatically generated">
            <a:extLst>
              <a:ext uri="{FF2B5EF4-FFF2-40B4-BE49-F238E27FC236}">
                <a16:creationId xmlns:a16="http://schemas.microsoft.com/office/drawing/2014/main" id="{44A8C155-74FF-5F1E-7D47-9B09764D8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917" y="2070419"/>
            <a:ext cx="3011993" cy="30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08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4" name="Picture 3" descr="A person sitting at a desk in front of a machine&#10;&#10;Description automatically generated">
            <a:extLst>
              <a:ext uri="{FF2B5EF4-FFF2-40B4-BE49-F238E27FC236}">
                <a16:creationId xmlns:a16="http://schemas.microsoft.com/office/drawing/2014/main" id="{7DEF7F97-1875-A156-EA4D-F450802B8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013961"/>
            <a:ext cx="4593025" cy="3435494"/>
          </a:xfrm>
          <a:prstGeom prst="rect">
            <a:avLst/>
          </a:prstGeom>
        </p:spPr>
      </p:pic>
      <p:pic>
        <p:nvPicPr>
          <p:cNvPr id="7" name="Picture 6" descr="A graph with blue lines&#10;&#10;Description automatically generated">
            <a:extLst>
              <a:ext uri="{FF2B5EF4-FFF2-40B4-BE49-F238E27FC236}">
                <a16:creationId xmlns:a16="http://schemas.microsoft.com/office/drawing/2014/main" id="{6EBC6222-6AEF-A57C-0583-B4F38BB0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65" b="47826"/>
          <a:stretch/>
        </p:blipFill>
        <p:spPr>
          <a:xfrm>
            <a:off x="1642810" y="2328406"/>
            <a:ext cx="3903880" cy="370340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1D5E63A-255E-5E0F-C66E-CDF6D4D1FE3A}"/>
              </a:ext>
            </a:extLst>
          </p:cNvPr>
          <p:cNvSpPr/>
          <p:nvPr/>
        </p:nvSpPr>
        <p:spPr>
          <a:xfrm>
            <a:off x="5841688" y="2925618"/>
            <a:ext cx="1699491" cy="1006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aph of a frequency&#10;&#10;Description automatically generated">
            <a:extLst>
              <a:ext uri="{FF2B5EF4-FFF2-40B4-BE49-F238E27FC236}">
                <a16:creationId xmlns:a16="http://schemas.microsoft.com/office/drawing/2014/main" id="{F61E41F3-7865-7ED8-37F9-81037F83D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081" y="236138"/>
            <a:ext cx="3011992" cy="3011992"/>
          </a:xfrm>
          <a:prstGeom prst="rect">
            <a:avLst/>
          </a:prstGeom>
        </p:spPr>
      </p:pic>
      <p:pic>
        <p:nvPicPr>
          <p:cNvPr id="9" name="Picture 8" descr="A chart of frequency waves&#10;&#10;Description automatically generated with medium confidence">
            <a:extLst>
              <a:ext uri="{FF2B5EF4-FFF2-40B4-BE49-F238E27FC236}">
                <a16:creationId xmlns:a16="http://schemas.microsoft.com/office/drawing/2014/main" id="{0A057837-7294-21C3-7E89-EFE8A0435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081" y="3342442"/>
            <a:ext cx="3011992" cy="30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1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3EE8A-12B1-3C11-F4F3-469D998C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934" y="1971790"/>
            <a:ext cx="4522020" cy="406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57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156C-E6BA-F16D-1577-EE4A359F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NHM Approach: From The Lab to The Field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96492D7-4808-2935-FD7A-A52A4C5BCA9F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F1216-D14B-4AB5-DCD0-1F390CC0C1AD}"/>
              </a:ext>
            </a:extLst>
          </p:cNvPr>
          <p:cNvSpPr txBox="1"/>
          <p:nvPr/>
        </p:nvSpPr>
        <p:spPr>
          <a:xfrm>
            <a:off x="469587" y="2470447"/>
            <a:ext cx="211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D420F-0D5D-1AD8-9AC7-248BA5379B67}"/>
              </a:ext>
            </a:extLst>
          </p:cNvPr>
          <p:cNvSpPr txBox="1"/>
          <p:nvPr/>
        </p:nvSpPr>
        <p:spPr>
          <a:xfrm>
            <a:off x="9507570" y="2470446"/>
            <a:ext cx="221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ECOACOUSTICS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B0C8-6816-41FB-2F7F-B839E76C49B0}"/>
              </a:ext>
            </a:extLst>
          </p:cNvPr>
          <p:cNvSpPr txBox="1"/>
          <p:nvPr/>
        </p:nvSpPr>
        <p:spPr>
          <a:xfrm>
            <a:off x="665921" y="3393777"/>
            <a:ext cx="15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F865D-1322-5066-510A-7B982A9CE39B}"/>
              </a:ext>
            </a:extLst>
          </p:cNvPr>
          <p:cNvSpPr txBox="1"/>
          <p:nvPr/>
        </p:nvSpPr>
        <p:spPr>
          <a:xfrm>
            <a:off x="9819857" y="3468825"/>
            <a:ext cx="130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461B4-CA8C-3C43-F2AA-493D1D348FF0}"/>
              </a:ext>
            </a:extLst>
          </p:cNvPr>
          <p:cNvSpPr txBox="1"/>
          <p:nvPr/>
        </p:nvSpPr>
        <p:spPr>
          <a:xfrm>
            <a:off x="914398" y="4691914"/>
            <a:ext cx="222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Species descriptions</a:t>
            </a:r>
          </a:p>
          <a:p>
            <a:r>
              <a:rPr lang="en-GB" dirty="0"/>
              <a:t>Behavioural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AFD3E-332B-DF0C-817A-3D249218B1C6}"/>
              </a:ext>
            </a:extLst>
          </p:cNvPr>
          <p:cNvSpPr txBox="1"/>
          <p:nvPr/>
        </p:nvSpPr>
        <p:spPr>
          <a:xfrm>
            <a:off x="3243605" y="4691913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Sound collections</a:t>
            </a:r>
          </a:p>
          <a:p>
            <a:r>
              <a:rPr lang="en-GB" dirty="0"/>
              <a:t>(https://bio.acoustic.ca)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0F323-90A9-EB83-1636-5BB8AEDA755F}"/>
              </a:ext>
            </a:extLst>
          </p:cNvPr>
          <p:cNvSpPr txBox="1"/>
          <p:nvPr/>
        </p:nvSpPr>
        <p:spPr>
          <a:xfrm>
            <a:off x="914398" y="3980683"/>
            <a:ext cx="22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microphones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065A50-7121-80DB-F73C-6195ED3F693F}"/>
              </a:ext>
            </a:extLst>
          </p:cNvPr>
          <p:cNvSpPr txBox="1"/>
          <p:nvPr/>
        </p:nvSpPr>
        <p:spPr>
          <a:xfrm>
            <a:off x="4822200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Microphone arrays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C5375-21C8-EC99-170A-CDA0D1F41478}"/>
              </a:ext>
            </a:extLst>
          </p:cNvPr>
          <p:cNvSpPr txBox="1"/>
          <p:nvPr/>
        </p:nvSpPr>
        <p:spPr>
          <a:xfrm>
            <a:off x="9051237" y="3980683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Sensor networks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415E3-D56F-8E1C-DE94-4169CB6ADEA1}"/>
              </a:ext>
            </a:extLst>
          </p:cNvPr>
          <p:cNvSpPr txBox="1"/>
          <p:nvPr/>
        </p:nvSpPr>
        <p:spPr>
          <a:xfrm>
            <a:off x="9045468" y="4691912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Statistical analyses</a:t>
            </a:r>
          </a:p>
          <a:p>
            <a:r>
              <a:rPr lang="en-GB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135534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7597-A417-8392-6BC2-AD85FCBF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Nature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3C74-04E0-0F17-4D6A-D00F8DD06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Changing the scope, scale and speed of acoustic monitoring</a:t>
            </a:r>
          </a:p>
          <a:p>
            <a:endParaRPr lang="en-GB" dirty="0"/>
          </a:p>
          <a:p>
            <a:r>
              <a:rPr lang="en-GB" dirty="0"/>
              <a:t>Bringing technology to environmental challenges</a:t>
            </a:r>
          </a:p>
          <a:p>
            <a:endParaRPr lang="en-GB" dirty="0"/>
          </a:p>
          <a:p>
            <a:r>
              <a:rPr lang="en-GB" dirty="0"/>
              <a:t>Integrating bioacoustics with other methods</a:t>
            </a:r>
          </a:p>
        </p:txBody>
      </p:sp>
    </p:spTree>
    <p:extLst>
      <p:ext uri="{BB962C8B-B14F-4D97-AF65-F5344CB8AC3E}">
        <p14:creationId xmlns:p14="http://schemas.microsoft.com/office/powerpoint/2010/main" val="335994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0B851-A695-0DD9-1497-BE1FB3FD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BIOACOUSTICS: BRIEF 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C29E5-FE22-BB9E-D5AC-F75798822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45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91EC7D2-4C4E-AAA7-B63E-7D0A5E5F22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1095375" y="374650"/>
            <a:ext cx="1123315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C84777-93DE-876C-AC27-BDC1CCC98F95}"/>
              </a:ext>
            </a:extLst>
          </p:cNvPr>
          <p:cNvSpPr/>
          <p:nvPr/>
        </p:nvSpPr>
        <p:spPr>
          <a:xfrm>
            <a:off x="3627439" y="2530475"/>
            <a:ext cx="242887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5C6F09-42BF-2060-3FE4-C0D34028027A}"/>
              </a:ext>
            </a:extLst>
          </p:cNvPr>
          <p:cNvSpPr/>
          <p:nvPr/>
        </p:nvSpPr>
        <p:spPr>
          <a:xfrm>
            <a:off x="3670300" y="3986213"/>
            <a:ext cx="241300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7CC015-C5CC-6891-DC48-011606EE9BE5}"/>
              </a:ext>
            </a:extLst>
          </p:cNvPr>
          <p:cNvSpPr/>
          <p:nvPr/>
        </p:nvSpPr>
        <p:spPr>
          <a:xfrm>
            <a:off x="3503614" y="4383088"/>
            <a:ext cx="242887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5E7B9D-2F90-9DBB-4EF6-10FF3A948551}"/>
              </a:ext>
            </a:extLst>
          </p:cNvPr>
          <p:cNvSpPr/>
          <p:nvPr/>
        </p:nvSpPr>
        <p:spPr>
          <a:xfrm>
            <a:off x="2906714" y="4140200"/>
            <a:ext cx="242887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4DE7F2-0881-4D81-4DE7-36BF839F7FD1}"/>
              </a:ext>
            </a:extLst>
          </p:cNvPr>
          <p:cNvSpPr/>
          <p:nvPr/>
        </p:nvSpPr>
        <p:spPr>
          <a:xfrm>
            <a:off x="2625725" y="4833939"/>
            <a:ext cx="242888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BC5D3F-2816-098E-3C64-E37C1BCD19A3}"/>
              </a:ext>
            </a:extLst>
          </p:cNvPr>
          <p:cNvSpPr/>
          <p:nvPr/>
        </p:nvSpPr>
        <p:spPr>
          <a:xfrm>
            <a:off x="2317750" y="4697413"/>
            <a:ext cx="241300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4FF264-89CA-2C6E-6BC4-A6DF52C2E27A}"/>
              </a:ext>
            </a:extLst>
          </p:cNvPr>
          <p:cNvSpPr/>
          <p:nvPr/>
        </p:nvSpPr>
        <p:spPr>
          <a:xfrm>
            <a:off x="2522539" y="4365625"/>
            <a:ext cx="242887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C98424-E9E3-1A8B-2F36-083EDE0D2625}"/>
              </a:ext>
            </a:extLst>
          </p:cNvPr>
          <p:cNvSpPr/>
          <p:nvPr/>
        </p:nvSpPr>
        <p:spPr>
          <a:xfrm>
            <a:off x="3021013" y="3671889"/>
            <a:ext cx="241300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61DCCD-A46D-8C4D-E175-3E51A7E7C3EF}"/>
              </a:ext>
            </a:extLst>
          </p:cNvPr>
          <p:cNvSpPr/>
          <p:nvPr/>
        </p:nvSpPr>
        <p:spPr>
          <a:xfrm>
            <a:off x="2500314" y="3792539"/>
            <a:ext cx="242887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00FB8B-132F-DEAD-B785-511CE51B1FA8}"/>
              </a:ext>
            </a:extLst>
          </p:cNvPr>
          <p:cNvSpPr/>
          <p:nvPr/>
        </p:nvSpPr>
        <p:spPr>
          <a:xfrm>
            <a:off x="1920875" y="4124325"/>
            <a:ext cx="242888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4E65EC-4909-5140-9399-7F175E4AB180}"/>
              </a:ext>
            </a:extLst>
          </p:cNvPr>
          <p:cNvSpPr/>
          <p:nvPr/>
        </p:nvSpPr>
        <p:spPr>
          <a:xfrm>
            <a:off x="1935164" y="3292475"/>
            <a:ext cx="242887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F9B69C-B0C4-A0BC-0418-E05C423EBB18}"/>
              </a:ext>
            </a:extLst>
          </p:cNvPr>
          <p:cNvSpPr/>
          <p:nvPr/>
        </p:nvSpPr>
        <p:spPr>
          <a:xfrm>
            <a:off x="3389314" y="2817814"/>
            <a:ext cx="242887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ABC760-5DC6-DCA5-25EF-BC53EE8CECD5}"/>
              </a:ext>
            </a:extLst>
          </p:cNvPr>
          <p:cNvSpPr/>
          <p:nvPr/>
        </p:nvSpPr>
        <p:spPr>
          <a:xfrm>
            <a:off x="8999538" y="4660900"/>
            <a:ext cx="241300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E36996-24DB-E575-FF1C-1E966446AC7E}"/>
              </a:ext>
            </a:extLst>
          </p:cNvPr>
          <p:cNvSpPr/>
          <p:nvPr/>
        </p:nvSpPr>
        <p:spPr>
          <a:xfrm>
            <a:off x="8286750" y="4727575"/>
            <a:ext cx="242888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D62F8A-32B4-619D-D84A-3220FEBFD3F4}"/>
              </a:ext>
            </a:extLst>
          </p:cNvPr>
          <p:cNvSpPr/>
          <p:nvPr/>
        </p:nvSpPr>
        <p:spPr>
          <a:xfrm>
            <a:off x="8662989" y="4954588"/>
            <a:ext cx="242887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CE0CCD-77A3-4E8C-AD71-DA790DAFA924}"/>
              </a:ext>
            </a:extLst>
          </p:cNvPr>
          <p:cNvSpPr/>
          <p:nvPr/>
        </p:nvSpPr>
        <p:spPr>
          <a:xfrm>
            <a:off x="7548564" y="4781550"/>
            <a:ext cx="242887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D78960-2341-941B-3946-B9107AAB10E4}"/>
              </a:ext>
            </a:extLst>
          </p:cNvPr>
          <p:cNvSpPr/>
          <p:nvPr/>
        </p:nvSpPr>
        <p:spPr>
          <a:xfrm>
            <a:off x="4926014" y="5368925"/>
            <a:ext cx="242887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CB3A9E-1F0E-60AA-EED3-90F9217D3A86}"/>
              </a:ext>
            </a:extLst>
          </p:cNvPr>
          <p:cNvSpPr/>
          <p:nvPr/>
        </p:nvSpPr>
        <p:spPr>
          <a:xfrm>
            <a:off x="3725864" y="5429250"/>
            <a:ext cx="242887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EE0419-F94C-4D80-38FD-DC3F8C61B5E5}"/>
              </a:ext>
            </a:extLst>
          </p:cNvPr>
          <p:cNvSpPr/>
          <p:nvPr/>
        </p:nvSpPr>
        <p:spPr>
          <a:xfrm>
            <a:off x="4337050" y="5110164"/>
            <a:ext cx="242888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4AF308-0727-38BF-AF0F-EFD9746BC38D}"/>
              </a:ext>
            </a:extLst>
          </p:cNvPr>
          <p:cNvSpPr/>
          <p:nvPr/>
        </p:nvSpPr>
        <p:spPr>
          <a:xfrm>
            <a:off x="5381625" y="4810125"/>
            <a:ext cx="242888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8AB2B5-3126-61FD-C4FD-B6515C3490C1}"/>
              </a:ext>
            </a:extLst>
          </p:cNvPr>
          <p:cNvSpPr/>
          <p:nvPr/>
        </p:nvSpPr>
        <p:spPr>
          <a:xfrm>
            <a:off x="4654550" y="4818064"/>
            <a:ext cx="242888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8DD559-4B87-C241-35EC-2806C84739C0}"/>
              </a:ext>
            </a:extLst>
          </p:cNvPr>
          <p:cNvSpPr/>
          <p:nvPr/>
        </p:nvSpPr>
        <p:spPr>
          <a:xfrm>
            <a:off x="3910014" y="4832350"/>
            <a:ext cx="242887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E66AAD-B199-7975-59B4-2A6D9197C156}"/>
              </a:ext>
            </a:extLst>
          </p:cNvPr>
          <p:cNvSpPr/>
          <p:nvPr/>
        </p:nvSpPr>
        <p:spPr>
          <a:xfrm>
            <a:off x="2882900" y="5429250"/>
            <a:ext cx="242888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FA1DF5-1B1A-9F5B-AF79-C67E223736A1}"/>
              </a:ext>
            </a:extLst>
          </p:cNvPr>
          <p:cNvSpPr/>
          <p:nvPr/>
        </p:nvSpPr>
        <p:spPr>
          <a:xfrm>
            <a:off x="3240088" y="5153025"/>
            <a:ext cx="241300" cy="24288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5BE5226-9B22-AB8D-886F-2E7A44313CE2}"/>
              </a:ext>
            </a:extLst>
          </p:cNvPr>
          <p:cNvSpPr/>
          <p:nvPr/>
        </p:nvSpPr>
        <p:spPr>
          <a:xfrm>
            <a:off x="2317750" y="5230814"/>
            <a:ext cx="241300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0403B6-D5F1-BE20-8EBA-B9535290C35E}"/>
              </a:ext>
            </a:extLst>
          </p:cNvPr>
          <p:cNvSpPr/>
          <p:nvPr/>
        </p:nvSpPr>
        <p:spPr>
          <a:xfrm>
            <a:off x="2039939" y="5478464"/>
            <a:ext cx="242887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E7B6D2F-719B-C791-0023-CD7A5F00F180}"/>
              </a:ext>
            </a:extLst>
          </p:cNvPr>
          <p:cNvSpPr/>
          <p:nvPr/>
        </p:nvSpPr>
        <p:spPr>
          <a:xfrm>
            <a:off x="9242425" y="4972050"/>
            <a:ext cx="242888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5A543D7-B04C-BB35-3AB8-7B7A3B8B1FDC}"/>
              </a:ext>
            </a:extLst>
          </p:cNvPr>
          <p:cNvSpPr/>
          <p:nvPr/>
        </p:nvSpPr>
        <p:spPr>
          <a:xfrm>
            <a:off x="10109200" y="5053014"/>
            <a:ext cx="242888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EE6A126-BDB2-2086-83B6-148473539C93}"/>
              </a:ext>
            </a:extLst>
          </p:cNvPr>
          <p:cNvSpPr/>
          <p:nvPr/>
        </p:nvSpPr>
        <p:spPr>
          <a:xfrm>
            <a:off x="10621806" y="5256488"/>
            <a:ext cx="242887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14A761-9B62-9325-4568-A6457134BFFC}"/>
              </a:ext>
            </a:extLst>
          </p:cNvPr>
          <p:cNvSpPr/>
          <p:nvPr/>
        </p:nvSpPr>
        <p:spPr>
          <a:xfrm>
            <a:off x="8131175" y="5135564"/>
            <a:ext cx="241300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4F3AFC-EE58-18FB-60AB-96384E172882}"/>
              </a:ext>
            </a:extLst>
          </p:cNvPr>
          <p:cNvSpPr/>
          <p:nvPr/>
        </p:nvSpPr>
        <p:spPr>
          <a:xfrm>
            <a:off x="8882063" y="5353050"/>
            <a:ext cx="241300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7A1EE42-C90B-5957-2ECA-918628FC40C8}"/>
              </a:ext>
            </a:extLst>
          </p:cNvPr>
          <p:cNvSpPr/>
          <p:nvPr/>
        </p:nvSpPr>
        <p:spPr>
          <a:xfrm>
            <a:off x="9656764" y="5275263"/>
            <a:ext cx="242887" cy="241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117E9A-86B4-9191-9B27-B0233A919B1E}"/>
              </a:ext>
            </a:extLst>
          </p:cNvPr>
          <p:cNvSpPr/>
          <p:nvPr/>
        </p:nvSpPr>
        <p:spPr>
          <a:xfrm>
            <a:off x="11060351" y="4987925"/>
            <a:ext cx="241300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80A7B4-BA79-F9A4-2019-CC4FE547E7D6}"/>
              </a:ext>
            </a:extLst>
          </p:cNvPr>
          <p:cNvSpPr/>
          <p:nvPr/>
        </p:nvSpPr>
        <p:spPr>
          <a:xfrm>
            <a:off x="11060351" y="4365625"/>
            <a:ext cx="241300" cy="2428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highlight>
                <a:srgbClr val="000000"/>
              </a:highlight>
              <a:latin typeface="+mj-lt"/>
            </a:endParaRPr>
          </a:p>
        </p:txBody>
      </p:sp>
      <p:sp>
        <p:nvSpPr>
          <p:cNvPr id="40998" name="Text Placeholder 7">
            <a:extLst>
              <a:ext uri="{FF2B5EF4-FFF2-40B4-BE49-F238E27FC236}">
                <a16:creationId xmlns:a16="http://schemas.microsoft.com/office/drawing/2014/main" id="{ED3E8E17-0331-3EE8-D8A7-664F438D0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25" y="1770064"/>
            <a:ext cx="5741988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39700" indent="-139700" defTabSz="414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1pPr>
            <a:lvl2pPr marL="401638" indent="-211138" defTabSz="414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2pPr>
            <a:lvl3pPr marL="584200" indent="-161925" defTabSz="414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3pPr>
            <a:lvl4pPr marL="846138" indent="-171450" defTabSz="414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4pPr>
            <a:lvl5pPr marL="1068388" indent="-171450" defTabSz="414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5pPr>
            <a:lvl6pPr marL="1525588" indent="-17145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6pPr>
            <a:lvl7pPr marL="1982788" indent="-17145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7pPr>
            <a:lvl8pPr marL="2439988" indent="-17145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8pPr>
            <a:lvl9pPr marL="2897188" indent="-17145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NHM Ingrid" pitchFamily="6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</a:rPr>
              <a:t>We currently monitor ‘our’ biodiversity using visual and eDNA methods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</a:rPr>
              <a:t>2024 onwards will also include bioacoustic and environmental parameters across a 25 point IoT sensor array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</a:rPr>
              <a:t>Long-term monitoring plus detailed case studies of how habitat translocation, creation and restoration actions impact biodiversity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</a:rPr>
              <a:t>Data infrastructure to capture, share and support co-analysis and visualisation of these multiple data types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4879-A61D-208C-7893-70DFE142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LOTS OF DATA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4A71B-F408-A767-CBBF-9080DA890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25 hours of audio per hour</a:t>
            </a:r>
          </a:p>
          <a:p>
            <a:r>
              <a:rPr lang="en-GB" dirty="0"/>
              <a:t>+ partner sites</a:t>
            </a:r>
          </a:p>
        </p:txBody>
      </p:sp>
    </p:spTree>
    <p:extLst>
      <p:ext uri="{BB962C8B-B14F-4D97-AF65-F5344CB8AC3E}">
        <p14:creationId xmlns:p14="http://schemas.microsoft.com/office/powerpoint/2010/main" val="7255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96D0-CFCF-CC5B-B93B-F569C5FF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Ecosystem and high-throughput computing allow for real-time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56201-8264-B487-2A09-4E1B82EA0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0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9737-6148-C003-BC45-DFD3AAA6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Analyses</a:t>
            </a:r>
          </a:p>
        </p:txBody>
      </p:sp>
      <p:pic>
        <p:nvPicPr>
          <p:cNvPr id="4" name="Picture 3" descr="A blurry image of a city&#10;&#10;Description automatically generated">
            <a:extLst>
              <a:ext uri="{FF2B5EF4-FFF2-40B4-BE49-F238E27FC236}">
                <a16:creationId xmlns:a16="http://schemas.microsoft.com/office/drawing/2014/main" id="{0B74A4C1-E193-4344-55A3-38FF08C1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1889732"/>
            <a:ext cx="10249319" cy="3352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C5DDD-D3EC-610C-2DC1-8F59D11E9F04}"/>
              </a:ext>
            </a:extLst>
          </p:cNvPr>
          <p:cNvSpPr txBox="1"/>
          <p:nvPr/>
        </p:nvSpPr>
        <p:spPr>
          <a:xfrm>
            <a:off x="1141413" y="5325626"/>
            <a:ext cx="635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24 hours recorded from a tropical rainforest in Sabah, Borneo.</a:t>
            </a:r>
          </a:p>
        </p:txBody>
      </p:sp>
    </p:spTree>
    <p:extLst>
      <p:ext uri="{BB962C8B-B14F-4D97-AF65-F5344CB8AC3E}">
        <p14:creationId xmlns:p14="http://schemas.microsoft.com/office/powerpoint/2010/main" val="86637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9737-6148-C003-BC45-DFD3AAA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34" y="548180"/>
            <a:ext cx="9905998" cy="1478570"/>
          </a:xfrm>
        </p:spPr>
        <p:txBody>
          <a:bodyPr/>
          <a:lstStyle/>
          <a:p>
            <a:r>
              <a:rPr lang="en-GB" dirty="0"/>
              <a:t>Overview Analyses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C5DDD-D3EC-610C-2DC1-8F59D11E9F04}"/>
              </a:ext>
            </a:extLst>
          </p:cNvPr>
          <p:cNvSpPr txBox="1"/>
          <p:nvPr/>
        </p:nvSpPr>
        <p:spPr>
          <a:xfrm>
            <a:off x="1462960" y="6054816"/>
            <a:ext cx="635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10.1073/pnas.2004702117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71DCB-B560-BF01-B406-55AF601D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44" y="1799492"/>
            <a:ext cx="4695825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6E6F6-CF55-2062-C24A-D6C662D9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541" y="1799492"/>
            <a:ext cx="437331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6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9737-6148-C003-BC45-DFD3AAA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34" y="548180"/>
            <a:ext cx="9905998" cy="1478570"/>
          </a:xfrm>
        </p:spPr>
        <p:txBody>
          <a:bodyPr/>
          <a:lstStyle/>
          <a:p>
            <a:r>
              <a:rPr lang="en-GB" dirty="0"/>
              <a:t>SPECIES Analyses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C5DDD-D3EC-610C-2DC1-8F59D11E9F04}"/>
              </a:ext>
            </a:extLst>
          </p:cNvPr>
          <p:cNvSpPr txBox="1"/>
          <p:nvPr/>
        </p:nvSpPr>
        <p:spPr>
          <a:xfrm>
            <a:off x="1462960" y="6054816"/>
            <a:ext cx="635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UNP partner site Glasgow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633A6-BDA6-175B-C21D-964556F16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213" y="1800616"/>
            <a:ext cx="4952529" cy="39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2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76B-07AC-7588-03CB-1865EE1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54DB-423D-4ED4-BBC9-D5CA2BE2A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Comparing acoustic complexity measures with eDNA diversity</a:t>
            </a:r>
          </a:p>
          <a:p>
            <a:endParaRPr lang="en-GB" dirty="0"/>
          </a:p>
          <a:p>
            <a:r>
              <a:rPr lang="en-GB" dirty="0"/>
              <a:t>Refining acoustic identifications with distribution and niche models</a:t>
            </a:r>
          </a:p>
          <a:p>
            <a:endParaRPr lang="en-GB" dirty="0"/>
          </a:p>
          <a:p>
            <a:r>
              <a:rPr lang="en-GB" dirty="0"/>
              <a:t>Noise transfer between environments (e.g. airborne and freshwater)</a:t>
            </a:r>
          </a:p>
          <a:p>
            <a:endParaRPr lang="en-GB" dirty="0"/>
          </a:p>
          <a:p>
            <a:r>
              <a:rPr lang="en-GB" dirty="0"/>
              <a:t>… and?</a:t>
            </a:r>
          </a:p>
        </p:txBody>
      </p:sp>
    </p:spTree>
    <p:extLst>
      <p:ext uri="{BB962C8B-B14F-4D97-AF65-F5344CB8AC3E}">
        <p14:creationId xmlns:p14="http://schemas.microsoft.com/office/powerpoint/2010/main" val="3259670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BB75-CA20-8C0A-ADC7-9FFB2292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955402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Questions?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19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BE0F-BAC7-F228-803E-EB428A61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animals make sounds?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58EFF-A740-9AA6-849F-F370A0D1A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communicate</a:t>
            </a:r>
          </a:p>
          <a:p>
            <a:endParaRPr lang="en-GB" dirty="0"/>
          </a:p>
          <a:p>
            <a:r>
              <a:rPr lang="en-GB" dirty="0"/>
              <a:t>Navigation</a:t>
            </a:r>
          </a:p>
          <a:p>
            <a:endParaRPr lang="en-GB" dirty="0"/>
          </a:p>
          <a:p>
            <a:r>
              <a:rPr lang="en-GB" dirty="0"/>
              <a:t>As a form of defence</a:t>
            </a:r>
          </a:p>
          <a:p>
            <a:endParaRPr lang="en-GB" dirty="0"/>
          </a:p>
          <a:p>
            <a:r>
              <a:rPr lang="en-GB" dirty="0"/>
              <a:t>Incidental noises</a:t>
            </a:r>
          </a:p>
        </p:txBody>
      </p:sp>
    </p:spTree>
    <p:extLst>
      <p:ext uri="{BB962C8B-B14F-4D97-AF65-F5344CB8AC3E}">
        <p14:creationId xmlns:p14="http://schemas.microsoft.com/office/powerpoint/2010/main" val="244170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F9FE-68A0-3C6C-31A9-2FB62BB9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study sounds?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ABD1-C240-8FCC-6CC3-70E4E0F2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Relatively cheap way of monitoring biodiversity 24/7</a:t>
            </a:r>
          </a:p>
          <a:p>
            <a:endParaRPr lang="en-GB" dirty="0"/>
          </a:p>
          <a:p>
            <a:r>
              <a:rPr lang="en-GB" dirty="0"/>
              <a:t>For some groups (e.g. birds) can give clues to behaviour</a:t>
            </a:r>
          </a:p>
          <a:p>
            <a:endParaRPr lang="en-GB" dirty="0"/>
          </a:p>
          <a:p>
            <a:r>
              <a:rPr lang="en-GB" dirty="0"/>
              <a:t>Non-disruptive</a:t>
            </a:r>
          </a:p>
          <a:p>
            <a:endParaRPr lang="en-GB" dirty="0"/>
          </a:p>
          <a:p>
            <a:r>
              <a:rPr lang="en-GB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358217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33CC-74F8-5EE1-099A-0275B008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058949"/>
          </a:xfrm>
        </p:spPr>
        <p:txBody>
          <a:bodyPr>
            <a:normAutofit/>
          </a:bodyPr>
          <a:lstStyle/>
          <a:p>
            <a:r>
              <a:rPr lang="en-GB" dirty="0"/>
              <a:t>We don’t know what everything sounds like</a:t>
            </a:r>
          </a:p>
          <a:p>
            <a:endParaRPr lang="en-GB" dirty="0"/>
          </a:p>
          <a:p>
            <a:r>
              <a:rPr lang="en-GB" dirty="0"/>
              <a:t>Volume of data to analyse and store</a:t>
            </a:r>
          </a:p>
          <a:p>
            <a:endParaRPr lang="en-GB" dirty="0"/>
          </a:p>
          <a:p>
            <a:r>
              <a:rPr lang="en-GB" dirty="0"/>
              <a:t>Cost</a:t>
            </a:r>
          </a:p>
          <a:p>
            <a:endParaRPr lang="en-GB" dirty="0"/>
          </a:p>
          <a:p>
            <a:r>
              <a:rPr lang="en-GB" dirty="0"/>
              <a:t>Water and electronics</a:t>
            </a:r>
          </a:p>
        </p:txBody>
      </p:sp>
    </p:spTree>
    <p:extLst>
      <p:ext uri="{BB962C8B-B14F-4D97-AF65-F5344CB8AC3E}">
        <p14:creationId xmlns:p14="http://schemas.microsoft.com/office/powerpoint/2010/main" val="417633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0B851-A695-0DD9-1497-BE1FB3FD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NHM BIOACOUSTICS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C29E5-FE22-BB9E-D5AC-F75798822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0891-8A63-58C2-81C2-39781099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ACOUSTICS WORK AT NHM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1733C-5F2D-4693-F65D-9A2946C13F52}"/>
              </a:ext>
            </a:extLst>
          </p:cNvPr>
          <p:cNvGrpSpPr/>
          <p:nvPr/>
        </p:nvGrpSpPr>
        <p:grpSpPr>
          <a:xfrm>
            <a:off x="8285957" y="1793362"/>
            <a:ext cx="3158114" cy="4439954"/>
            <a:chOff x="1141413" y="2023891"/>
            <a:chExt cx="5104140" cy="71758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27EDA-4AF8-1711-E7EA-ACE2F91C8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413" y="2023891"/>
              <a:ext cx="5080000" cy="3828106"/>
            </a:xfrm>
            <a:prstGeom prst="rect">
              <a:avLst/>
            </a:prstGeom>
          </p:spPr>
        </p:pic>
        <p:pic>
          <p:nvPicPr>
            <p:cNvPr id="5" name="Picture 4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5FDCAC12-5412-6EF4-2F61-2EA6E72C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1413" y="5371633"/>
              <a:ext cx="5104140" cy="38281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F5C8AC-8828-19C6-DC69-6DE598578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84" y="1799528"/>
            <a:ext cx="3409408" cy="2213811"/>
          </a:xfrm>
          <a:prstGeom prst="rect">
            <a:avLst/>
          </a:prstGeom>
        </p:spPr>
      </p:pic>
      <p:pic>
        <p:nvPicPr>
          <p:cNvPr id="10" name="Picture 9" descr="A piece of bread&#10;&#10;Description automatically generated">
            <a:extLst>
              <a:ext uri="{FF2B5EF4-FFF2-40B4-BE49-F238E27FC236}">
                <a16:creationId xmlns:a16="http://schemas.microsoft.com/office/drawing/2014/main" id="{6B9DBC5E-8CF6-3CD2-057E-7CFA27CEE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6284" y="3966544"/>
            <a:ext cx="3409407" cy="2272938"/>
          </a:xfrm>
          <a:prstGeom prst="rect">
            <a:avLst/>
          </a:prstGeom>
        </p:spPr>
      </p:pic>
      <p:pic>
        <p:nvPicPr>
          <p:cNvPr id="3" name="Picture 2" descr="A bug on a rock&#10;&#10;Description automatically generated with low confidence">
            <a:extLst>
              <a:ext uri="{FF2B5EF4-FFF2-40B4-BE49-F238E27FC236}">
                <a16:creationId xmlns:a16="http://schemas.microsoft.com/office/drawing/2014/main" id="{87BB175F-62E8-031A-FB5C-7A2E9893C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576" y="1799528"/>
            <a:ext cx="3194497" cy="2071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AACC25-DA3C-CB45-F43A-FF019A65F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201" y="4168114"/>
            <a:ext cx="3236872" cy="20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6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0891-8A63-58C2-81C2-39781099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ACOUSTICS WORK AT NHM</a:t>
            </a:r>
          </a:p>
        </p:txBody>
      </p:sp>
      <p:pic>
        <p:nvPicPr>
          <p:cNvPr id="11" name="Picture 10" descr="A pink object with a hole in the middle&#10;&#10;Description automatically generated">
            <a:extLst>
              <a:ext uri="{FF2B5EF4-FFF2-40B4-BE49-F238E27FC236}">
                <a16:creationId xmlns:a16="http://schemas.microsoft.com/office/drawing/2014/main" id="{DD9450E3-4560-7C58-9E71-A77119C8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316" y="1721823"/>
            <a:ext cx="4188692" cy="2502818"/>
          </a:xfrm>
          <a:prstGeom prst="rect">
            <a:avLst/>
          </a:prstGeom>
        </p:spPr>
      </p:pic>
      <p:pic>
        <p:nvPicPr>
          <p:cNvPr id="13" name="Picture 12" descr="Diagram of a structure showing the structure of a bone&#10;&#10;Description automatically generated">
            <a:extLst>
              <a:ext uri="{FF2B5EF4-FFF2-40B4-BE49-F238E27FC236}">
                <a16:creationId xmlns:a16="http://schemas.microsoft.com/office/drawing/2014/main" id="{A8985783-EE6C-83B4-884E-60CD782BD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28" y="3534868"/>
            <a:ext cx="3590955" cy="3046871"/>
          </a:xfrm>
          <a:prstGeom prst="rect">
            <a:avLst/>
          </a:prstGeom>
        </p:spPr>
      </p:pic>
      <p:pic>
        <p:nvPicPr>
          <p:cNvPr id="15" name="Picture 14" descr="A close up of a bug&#10;&#10;Description automatically generated">
            <a:extLst>
              <a:ext uri="{FF2B5EF4-FFF2-40B4-BE49-F238E27FC236}">
                <a16:creationId xmlns:a16="http://schemas.microsoft.com/office/drawing/2014/main" id="{0E4FF973-F1CA-0DF7-6200-7106236F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6" y="2308823"/>
            <a:ext cx="3268549" cy="2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63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CC2D-AD76-F732-24FD-F913A86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DRIVING CHANGE?</a:t>
            </a:r>
          </a:p>
        </p:txBody>
      </p:sp>
    </p:spTree>
    <p:extLst>
      <p:ext uri="{BB962C8B-B14F-4D97-AF65-F5344CB8AC3E}">
        <p14:creationId xmlns:p14="http://schemas.microsoft.com/office/powerpoint/2010/main" val="3400754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13303</TotalTime>
  <Words>340</Words>
  <Application>Microsoft Office PowerPoint</Application>
  <PresentationFormat>Widescreen</PresentationFormat>
  <Paragraphs>85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NHM Ingrid</vt:lpstr>
      <vt:lpstr>Times New Roman</vt:lpstr>
      <vt:lpstr>Tw Cen MT</vt:lpstr>
      <vt:lpstr>Circuit</vt:lpstr>
      <vt:lpstr>BIOACOUSTICS IN THE URBAN NATURE PROJECT</vt:lpstr>
      <vt:lpstr>BIOACOUSTICS: BRIEF INTRODUCTION</vt:lpstr>
      <vt:lpstr>Why do animals make sounds?</vt:lpstr>
      <vt:lpstr>Why study sounds?</vt:lpstr>
      <vt:lpstr>The Challenges</vt:lpstr>
      <vt:lpstr>NHM BIOACOUSTICS</vt:lpstr>
      <vt:lpstr>Previous ACOUSTICS WORK AT NHM</vt:lpstr>
      <vt:lpstr>Previous ACOUSTICS WORK AT NHM</vt:lpstr>
      <vt:lpstr>WHAT’s DRIVING CHANGE?</vt:lpstr>
      <vt:lpstr>WHAT’s DRIVING CHANGE?</vt:lpstr>
      <vt:lpstr>WHAT’s DRIVING CHANGE?</vt:lpstr>
      <vt:lpstr>WHAT’s DRIVING CHANGE?</vt:lpstr>
      <vt:lpstr>WHAT’s DRIVING CHANGE?</vt:lpstr>
      <vt:lpstr>WHAT’s DRIVING CHANGE?</vt:lpstr>
      <vt:lpstr>WHAT’s DRIVING CHANGE?</vt:lpstr>
      <vt:lpstr>WHAT’s DRIVING CHANGE?</vt:lpstr>
      <vt:lpstr>WHAT’s DRIVING CHANGE?</vt:lpstr>
      <vt:lpstr>NHM Approach: From The Lab to The Field</vt:lpstr>
      <vt:lpstr>Urban Nature Project</vt:lpstr>
      <vt:lpstr>PowerPoint Presentation</vt:lpstr>
      <vt:lpstr>LOTS OF DATA </vt:lpstr>
      <vt:lpstr>Data Ecosystem and high-throughput computing allow for real-time analysis</vt:lpstr>
      <vt:lpstr>Overview Analyses</vt:lpstr>
      <vt:lpstr>Overview Analyses</vt:lpstr>
      <vt:lpstr>SPECIES Analyses</vt:lpstr>
      <vt:lpstr>Integrated analysis</vt:lpstr>
      <vt:lpstr>Questions?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bioacoustics</dc:title>
  <dc:creator>Ed Baker</dc:creator>
  <cp:lastModifiedBy>Ed Baker</cp:lastModifiedBy>
  <cp:revision>2</cp:revision>
  <dcterms:created xsi:type="dcterms:W3CDTF">2023-05-09T07:57:20Z</dcterms:created>
  <dcterms:modified xsi:type="dcterms:W3CDTF">2023-10-07T16:14:24Z</dcterms:modified>
</cp:coreProperties>
</file>