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0" r:id="rId5"/>
    <p:sldMasterId id="2147483767" r:id="rId6"/>
    <p:sldMasterId id="2147483861" r:id="rId7"/>
    <p:sldMasterId id="2147483908" r:id="rId8"/>
  </p:sldMasterIdLst>
  <p:notesMasterIdLst>
    <p:notesMasterId r:id="rId15"/>
  </p:notesMasterIdLst>
  <p:sldIdLst>
    <p:sldId id="261" r:id="rId9"/>
    <p:sldId id="321" r:id="rId10"/>
    <p:sldId id="324" r:id="rId11"/>
    <p:sldId id="323" r:id="rId12"/>
    <p:sldId id="1973" r:id="rId13"/>
    <p:sldId id="19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A17"/>
    <a:srgbClr val="F7E841"/>
    <a:srgbClr val="30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2A92D-3BD5-4BFB-BC05-9D60BBDD1E16}" v="3" dt="2024-12-04T20:04:55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Baker" userId="a05e8396-b309-4a6c-88e2-347222cccd73" providerId="ADAL" clId="{13EBF78D-C615-44B4-AC5D-6ADA0BE217F6}"/>
    <pc:docChg chg="modSld sldOrd">
      <pc:chgData name="Ed Baker" userId="a05e8396-b309-4a6c-88e2-347222cccd73" providerId="ADAL" clId="{13EBF78D-C615-44B4-AC5D-6ADA0BE217F6}" dt="2024-12-05T10:11:42.319" v="3" actId="20577"/>
      <pc:docMkLst>
        <pc:docMk/>
      </pc:docMkLst>
      <pc:sldChg chg="ord">
        <pc:chgData name="Ed Baker" userId="a05e8396-b309-4a6c-88e2-347222cccd73" providerId="ADAL" clId="{13EBF78D-C615-44B4-AC5D-6ADA0BE217F6}" dt="2024-12-05T09:25:26.836" v="1"/>
        <pc:sldMkLst>
          <pc:docMk/>
          <pc:sldMk cId="2526712374" sldId="323"/>
        </pc:sldMkLst>
      </pc:sldChg>
      <pc:sldChg chg="modSp mod">
        <pc:chgData name="Ed Baker" userId="a05e8396-b309-4a6c-88e2-347222cccd73" providerId="ADAL" clId="{13EBF78D-C615-44B4-AC5D-6ADA0BE217F6}" dt="2024-12-05T10:11:42.319" v="3" actId="20577"/>
        <pc:sldMkLst>
          <pc:docMk/>
          <pc:sldMk cId="1585032218" sldId="1973"/>
        </pc:sldMkLst>
        <pc:spChg chg="mod">
          <ac:chgData name="Ed Baker" userId="a05e8396-b309-4a6c-88e2-347222cccd73" providerId="ADAL" clId="{13EBF78D-C615-44B4-AC5D-6ADA0BE217F6}" dt="2024-12-05T10:11:42.319" v="3" actId="20577"/>
          <ac:spMkLst>
            <pc:docMk/>
            <pc:sldMk cId="1585032218" sldId="1973"/>
            <ac:spMk id="42" creationId="{8DA8B886-B388-756B-C7B1-E88F471DA7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89E3279-9C1F-D947-935D-87D7C26A19F0}" type="datetimeFigureOut">
              <a:rPr lang="en-GB" smtClean="0"/>
              <a:pPr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C371D48-67C1-2C40-9E87-799BE9335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D8235-C649-124B-BDD7-0A10A252A9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1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250204-61DA-D51E-9DE8-5E3CBF4B7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744" y="941510"/>
            <a:ext cx="4994084" cy="4981392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58000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C49E3B-1739-CCEC-E409-7AC414376B26}"/>
              </a:ext>
            </a:extLst>
          </p:cNvPr>
          <p:cNvGrpSpPr/>
          <p:nvPr userDrawn="1"/>
        </p:nvGrpSpPr>
        <p:grpSpPr>
          <a:xfrm>
            <a:off x="8159448" y="6357692"/>
            <a:ext cx="3461495" cy="123111"/>
            <a:chOff x="8159448" y="6357692"/>
            <a:chExt cx="3461495" cy="123111"/>
          </a:xfrm>
        </p:grpSpPr>
        <p:sp>
          <p:nvSpPr>
            <p:cNvPr id="6" name="object 82">
              <a:extLst>
                <a:ext uri="{FF2B5EF4-FFF2-40B4-BE49-F238E27FC236}">
                  <a16:creationId xmlns:a16="http://schemas.microsoft.com/office/drawing/2014/main" id="{BA5AB6EB-1D97-2202-6377-559DF01A0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59448" y="6357692"/>
              <a:ext cx="809462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CONFIDENTIAL</a:t>
              </a:r>
            </a:p>
          </p:txBody>
        </p:sp>
        <p:sp>
          <p:nvSpPr>
            <p:cNvPr id="8" name="object 83">
              <a:extLst>
                <a:ext uri="{FF2B5EF4-FFF2-40B4-BE49-F238E27FC236}">
                  <a16:creationId xmlns:a16="http://schemas.microsoft.com/office/drawing/2014/main" id="{C2B5384E-2AF1-731D-5CB7-BA4A927158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5538" y="6357692"/>
              <a:ext cx="2505405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© The Trustees of the Natural History Museum,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4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613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76411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7859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1423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3024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972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31724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258534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087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04287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001ACF5-7195-7898-8164-3653D21E9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523" y="0"/>
            <a:ext cx="884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44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44623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91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64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44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1810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294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171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1A1D60F-6046-846F-3258-799C554053F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358000"/>
            <a:ext cx="8280000" cy="1958998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5000"/>
              </a:lnSpc>
              <a:defRPr sz="6700" cap="none" baseline="0">
                <a:solidFill>
                  <a:schemeClr val="bg1"/>
                </a:solidFill>
              </a:defRPr>
            </a:lvl1pPr>
          </a:lstStyle>
          <a:p>
            <a:r>
              <a:rPr lang="en-GB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Title slide with one or two lines of text</a:t>
            </a:r>
            <a:endParaRPr lang="en-GB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51696" y="7596338"/>
            <a:ext cx="3947440" cy="720000"/>
          </a:xfrm>
          <a:prstGeom prst="rect">
            <a:avLst/>
          </a:prstGeom>
          <a:solidFill>
            <a:schemeClr val="accent4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C5C2D933-8A29-0C6E-E3BC-84E86D2FAD7B}"/>
              </a:ext>
            </a:extLst>
          </p:cNvPr>
          <p:cNvGrpSpPr/>
          <p:nvPr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B08C9F-8134-4513-7BE7-513D24047663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C1986C-8DFC-F9C8-E743-A047B2D49C3C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45EFD9-B521-AB76-5849-EFF6088C1F25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DE7340-8574-C869-C40B-152EB367ABAE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9759AC-CFFB-7445-B0D4-E5312DAE0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4528732"/>
            <a:ext cx="8280000" cy="482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</a:t>
            </a:r>
            <a:r>
              <a:rPr lang="en-US" err="1"/>
              <a:t>subheadline</a:t>
            </a:r>
            <a:r>
              <a:rPr lang="en-US"/>
              <a:t> in one line of text</a:t>
            </a:r>
          </a:p>
        </p:txBody>
      </p:sp>
    </p:spTree>
    <p:extLst>
      <p:ext uri="{BB962C8B-B14F-4D97-AF65-F5344CB8AC3E}">
        <p14:creationId xmlns:p14="http://schemas.microsoft.com/office/powerpoint/2010/main" val="152667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63429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387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240235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141756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947915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3934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010411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67711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991331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165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000" y="1224000"/>
            <a:ext cx="90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2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14693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0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452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7422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46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581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42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9654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11640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32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F0EBD8A-65AF-2043-1C37-DC4F0473D5E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8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3A5D5BB-D9AB-534E-B9F2-D16C6B394B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1451" y="617026"/>
            <a:ext cx="5609097" cy="56090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799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2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80092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472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99496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12476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904355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29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16327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5651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2802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C9BA279-6E9D-9A11-846F-5BBEB16C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9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201749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601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9A21C5-5282-C15F-5DB5-AC26BA85C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20381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90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37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58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wo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2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8B78B49-BC35-180C-C3AF-949D1022C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9538" y="1223963"/>
            <a:ext cx="4392000" cy="43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34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45468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800668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28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6AC108-2520-C62B-90E8-B46FB022847F}"/>
              </a:ext>
            </a:extLst>
          </p:cNvPr>
          <p:cNvSpPr txBox="1">
            <a:spLocks/>
          </p:cNvSpPr>
          <p:nvPr userDrawn="1"/>
        </p:nvSpPr>
        <p:spPr>
          <a:xfrm>
            <a:off x="360000" y="2847749"/>
            <a:ext cx="8280000" cy="979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7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</a:rPr>
              <a:t>Thank you</a:t>
            </a: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2D01E3DB-67FF-5792-FE30-C13A88F39CF4}"/>
              </a:ext>
            </a:extLst>
          </p:cNvPr>
          <p:cNvGrpSpPr/>
          <p:nvPr userDrawn="1"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CE4753-0A5D-090A-B591-EFA664E3A707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3CB8C6-A7A3-7D62-5BDF-A8A9B8C90073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DA17BB-4CFB-3247-6791-6CBA0B73DF93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3283-68D4-53CE-1BFC-65BEA44C5BE0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E6370E71-FD2F-4596-57E8-D2CFB5C0E174}"/>
              </a:ext>
            </a:extLst>
          </p:cNvPr>
          <p:cNvSpPr txBox="1">
            <a:spLocks/>
          </p:cNvSpPr>
          <p:nvPr userDrawn="1"/>
        </p:nvSpPr>
        <p:spPr>
          <a:xfrm>
            <a:off x="360000" y="640203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623EC1-EDCD-70A7-AA60-6C1B5681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8000" y="6390000"/>
            <a:ext cx="1080000" cy="178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DB60227-1F00-1798-6466-609E4C811E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57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9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6616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23403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907732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11346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92085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5063392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02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29F-45D2-4CCB-9038-60E76CA4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520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9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1" r:id="rId3"/>
    <p:sldLayoutId id="2147483708" r:id="rId4"/>
    <p:sldLayoutId id="2147483709" r:id="rId5"/>
    <p:sldLayoutId id="2147483710" r:id="rId6"/>
    <p:sldLayoutId id="2147483679" r:id="rId7"/>
    <p:sldLayoutId id="2147483680" r:id="rId8"/>
    <p:sldLayoutId id="214748397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D0C243-D1C1-B4B1-9B32-69F59D7F3E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  <p:sldLayoutId id="2147483743" r:id="rId11"/>
    <p:sldLayoutId id="2147483744" r:id="rId12"/>
    <p:sldLayoutId id="2147483745" r:id="rId13"/>
    <p:sldLayoutId id="2147483747" r:id="rId14"/>
    <p:sldLayoutId id="2147483750" r:id="rId15"/>
    <p:sldLayoutId id="2147483751" r:id="rId16"/>
    <p:sldLayoutId id="2147483972" r:id="rId17"/>
    <p:sldLayoutId id="2147483760" r:id="rId18"/>
    <p:sldLayoutId id="2147483761" r:id="rId19"/>
    <p:sldLayoutId id="2147483762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BC8079-1EB9-883A-E669-872AAF401AA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6" r:id="rId2"/>
    <p:sldLayoutId id="2147483779" r:id="rId3"/>
    <p:sldLayoutId id="2147483781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71" r:id="rId17"/>
    <p:sldLayoutId id="2147483968" r:id="rId18"/>
    <p:sldLayoutId id="2147483969" r:id="rId19"/>
    <p:sldLayoutId id="214748397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60189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9" r:id="rId2"/>
    <p:sldLayoutId id="2147483872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4" r:id="rId11"/>
    <p:sldLayoutId id="2147483885" r:id="rId12"/>
    <p:sldLayoutId id="2147483886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900" r:id="rId19"/>
    <p:sldLayoutId id="2147483902" r:id="rId20"/>
    <p:sldLayoutId id="2147483903" r:id="rId21"/>
    <p:sldLayoutId id="2147483976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2605BD6-BC63-3818-0743-5C1D7B989B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5" r:id="rId2"/>
    <p:sldLayoutId id="2147483926" r:id="rId3"/>
    <p:sldLayoutId id="2147483927" r:id="rId4"/>
    <p:sldLayoutId id="2147483928" r:id="rId5"/>
    <p:sldLayoutId id="2147483942" r:id="rId6"/>
    <p:sldLayoutId id="214748394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76CC-4F6C-53F7-3B60-903045EE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48053"/>
            <a:ext cx="11508000" cy="1578894"/>
          </a:xfrm>
        </p:spPr>
        <p:txBody>
          <a:bodyPr/>
          <a:lstStyle/>
          <a:p>
            <a:r>
              <a:rPr lang="en-GB" sz="5400" dirty="0"/>
              <a:t>Garden science</a:t>
            </a:r>
            <a:br>
              <a:rPr lang="en-GB" sz="5400" dirty="0"/>
            </a:br>
            <a:r>
              <a:rPr lang="en-GB" sz="5400" dirty="0"/>
              <a:t>Sounds, sensors, and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F4427-2C8D-9958-00A6-3A6868EF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091-DF6A-EB43-60DE-4CB3BEFE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4528732"/>
            <a:ext cx="10522340" cy="1461362"/>
          </a:xfrm>
        </p:spPr>
        <p:txBody>
          <a:bodyPr/>
          <a:lstStyle/>
          <a:p>
            <a:r>
              <a:rPr lang="en-GB" dirty="0"/>
              <a:t>Ed Baker</a:t>
            </a:r>
          </a:p>
          <a:p>
            <a:r>
              <a:rPr lang="en-GB" sz="2400" dirty="0"/>
              <a:t>Acoustic Biology Researcher</a:t>
            </a:r>
            <a:br>
              <a:rPr lang="en-GB" sz="2400" dirty="0"/>
            </a:br>
            <a:r>
              <a:rPr lang="en-GB" sz="2400" dirty="0"/>
              <a:t>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527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C7ECB7-572C-C67E-0CC4-BEC450C1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332399"/>
          </a:xfrm>
        </p:spPr>
        <p:txBody>
          <a:bodyPr/>
          <a:lstStyle/>
          <a:p>
            <a:r>
              <a:rPr lang="en-GB" sz="2400" dirty="0"/>
              <a:t>Urban Nature Project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1CD0A4-99D8-A21C-3EEF-31F3D849BF90}"/>
              </a:ext>
            </a:extLst>
          </p:cNvPr>
          <p:cNvSpPr txBox="1">
            <a:spLocks/>
          </p:cNvSpPr>
          <p:nvPr/>
        </p:nvSpPr>
        <p:spPr>
          <a:xfrm>
            <a:off x="923915" y="1056550"/>
            <a:ext cx="6060331" cy="2128280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GB" sz="1600" i="1" dirty="0"/>
              <a:t>The Urban Nature Project is developing new </a:t>
            </a:r>
            <a:r>
              <a:rPr lang="en-GB" sz="2000" b="1" dirty="0"/>
              <a:t>scientific tools and skills urgently needed to monitor, understand and protect </a:t>
            </a:r>
            <a:r>
              <a:rPr lang="en-GB" sz="1600" i="1" dirty="0"/>
              <a:t>urban nature</a:t>
            </a:r>
            <a:r>
              <a:rPr lang="en-GB" sz="2000" dirty="0"/>
              <a:t>.</a:t>
            </a:r>
          </a:p>
        </p:txBody>
      </p:sp>
      <p:pic>
        <p:nvPicPr>
          <p:cNvPr id="6" name="Picture 5" descr="A telephone booth with a sign&#10;&#10;Description automatically generated">
            <a:extLst>
              <a:ext uri="{FF2B5EF4-FFF2-40B4-BE49-F238E27FC236}">
                <a16:creationId xmlns:a16="http://schemas.microsoft.com/office/drawing/2014/main" id="{99467747-5C4E-6238-EC74-44482D740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t="27747" r="35778" b="23121"/>
          <a:stretch/>
        </p:blipFill>
        <p:spPr>
          <a:xfrm>
            <a:off x="8339587" y="0"/>
            <a:ext cx="3852413" cy="68580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8E20CB-13EC-E5C6-0171-8ADB4F86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306" y="6291596"/>
            <a:ext cx="5760000" cy="289375"/>
          </a:xfrm>
        </p:spPr>
        <p:txBody>
          <a:bodyPr/>
          <a:lstStyle/>
          <a:p>
            <a:r>
              <a:rPr lang="en-GB" dirty="0"/>
              <a:t>nhm.ac.uk/urbannature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13629-3161-9163-7A72-4DA146D4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8079"/>
            <a:ext cx="8339587" cy="29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path&#10;&#10;Description automatically generated">
            <a:extLst>
              <a:ext uri="{FF2B5EF4-FFF2-40B4-BE49-F238E27FC236}">
                <a16:creationId xmlns:a16="http://schemas.microsoft.com/office/drawing/2014/main" id="{4E4002FF-274E-232A-A5CD-AC99A591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88" y="1"/>
            <a:ext cx="1326686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B530C-3461-9CCF-5D30-4F06440C2D89}"/>
              </a:ext>
            </a:extLst>
          </p:cNvPr>
          <p:cNvSpPr txBox="1"/>
          <p:nvPr/>
        </p:nvSpPr>
        <p:spPr>
          <a:xfrm>
            <a:off x="-417689" y="596398"/>
            <a:ext cx="12285433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	A Living Laboratory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	Our gardens are a hub for urban nature identification and field survey skills</a:t>
            </a:r>
          </a:p>
        </p:txBody>
      </p:sp>
    </p:spTree>
    <p:extLst>
      <p:ext uri="{BB962C8B-B14F-4D97-AF65-F5344CB8AC3E}">
        <p14:creationId xmlns:p14="http://schemas.microsoft.com/office/powerpoint/2010/main" val="304530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circle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8BD4E89-5B69-6CCD-263A-D46F06916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12C5A173-E95D-906F-4750-6D75746A88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-572175" y="-642866"/>
            <a:ext cx="14977169" cy="842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30CE30-498F-C5F5-6F3D-78284A6A6A0F}"/>
              </a:ext>
            </a:extLst>
          </p:cNvPr>
          <p:cNvSpPr/>
          <p:nvPr/>
        </p:nvSpPr>
        <p:spPr>
          <a:xfrm>
            <a:off x="2805630" y="2230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F11091-B3A1-3580-C15C-63EC8126FAB7}"/>
              </a:ext>
            </a:extLst>
          </p:cNvPr>
          <p:cNvSpPr/>
          <p:nvPr/>
        </p:nvSpPr>
        <p:spPr>
          <a:xfrm>
            <a:off x="2860961" y="417102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E0016B-7438-BE34-5445-E5627C0B8283}"/>
              </a:ext>
            </a:extLst>
          </p:cNvPr>
          <p:cNvSpPr/>
          <p:nvPr/>
        </p:nvSpPr>
        <p:spPr>
          <a:xfrm>
            <a:off x="2639152" y="47005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B33AC-7852-58DE-16F2-4C416BCB548D}"/>
              </a:ext>
            </a:extLst>
          </p:cNvPr>
          <p:cNvSpPr/>
          <p:nvPr/>
        </p:nvSpPr>
        <p:spPr>
          <a:xfrm>
            <a:off x="1843489" y="437736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132AD-0A1B-6EB4-AB2A-B0A1D0E006A2}"/>
              </a:ext>
            </a:extLst>
          </p:cNvPr>
          <p:cNvSpPr/>
          <p:nvPr/>
        </p:nvSpPr>
        <p:spPr>
          <a:xfrm>
            <a:off x="1468916" y="530278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7C87F-3912-8A7B-14D0-56827698514D}"/>
              </a:ext>
            </a:extLst>
          </p:cNvPr>
          <p:cNvSpPr/>
          <p:nvPr/>
        </p:nvSpPr>
        <p:spPr>
          <a:xfrm>
            <a:off x="1057621" y="511917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A87622-0AD7-7D3E-A405-3AB50F865C9B}"/>
              </a:ext>
            </a:extLst>
          </p:cNvPr>
          <p:cNvSpPr/>
          <p:nvPr/>
        </p:nvSpPr>
        <p:spPr>
          <a:xfrm>
            <a:off x="1331818" y="467849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246F39-6BA3-B042-A16D-3E145D1F7203}"/>
              </a:ext>
            </a:extLst>
          </p:cNvPr>
          <p:cNvSpPr/>
          <p:nvPr/>
        </p:nvSpPr>
        <p:spPr>
          <a:xfrm>
            <a:off x="1995278" y="37530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99008C-733D-F5E5-F8C3-B908C7A65CFA}"/>
              </a:ext>
            </a:extLst>
          </p:cNvPr>
          <p:cNvSpPr/>
          <p:nvPr/>
        </p:nvSpPr>
        <p:spPr>
          <a:xfrm>
            <a:off x="1302440" y="3914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B442A-689F-8E5F-93A4-A544A1518E3D}"/>
              </a:ext>
            </a:extLst>
          </p:cNvPr>
          <p:cNvSpPr/>
          <p:nvPr/>
        </p:nvSpPr>
        <p:spPr>
          <a:xfrm>
            <a:off x="528810" y="435533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EDE1D5-C0BC-2554-3117-B59D6536CEE1}"/>
              </a:ext>
            </a:extLst>
          </p:cNvPr>
          <p:cNvSpPr/>
          <p:nvPr/>
        </p:nvSpPr>
        <p:spPr>
          <a:xfrm>
            <a:off x="548396" y="3246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B447C9-CD91-C7D4-534E-7C75C1617017}"/>
              </a:ext>
            </a:extLst>
          </p:cNvPr>
          <p:cNvSpPr/>
          <p:nvPr/>
        </p:nvSpPr>
        <p:spPr>
          <a:xfrm>
            <a:off x="2487365" y="261466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194E7-2B3F-B09A-14F8-D7104149A0D9}"/>
              </a:ext>
            </a:extLst>
          </p:cNvPr>
          <p:cNvSpPr/>
          <p:nvPr/>
        </p:nvSpPr>
        <p:spPr>
          <a:xfrm>
            <a:off x="-4656462" y="218868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A2373F-6DD4-4002-D804-B1D4DDA7ACF1}"/>
              </a:ext>
            </a:extLst>
          </p:cNvPr>
          <p:cNvSpPr/>
          <p:nvPr/>
        </p:nvSpPr>
        <p:spPr>
          <a:xfrm>
            <a:off x="9966654" y="507069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3ECC5B-A80A-39C6-FD62-7E0BF0076EEC}"/>
              </a:ext>
            </a:extLst>
          </p:cNvPr>
          <p:cNvSpPr/>
          <p:nvPr/>
        </p:nvSpPr>
        <p:spPr>
          <a:xfrm>
            <a:off x="9017673" y="516084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F01C66-1EBF-D8A5-5383-8A07A06811A8}"/>
              </a:ext>
            </a:extLst>
          </p:cNvPr>
          <p:cNvSpPr/>
          <p:nvPr/>
        </p:nvSpPr>
        <p:spPr>
          <a:xfrm>
            <a:off x="9518636" y="546258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88FC62-4115-131B-7E5C-7C2253F80699}"/>
              </a:ext>
            </a:extLst>
          </p:cNvPr>
          <p:cNvSpPr/>
          <p:nvPr/>
        </p:nvSpPr>
        <p:spPr>
          <a:xfrm>
            <a:off x="8033564" y="523227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A0C6F5-1E29-6F86-18B6-C8BC0457CF26}"/>
              </a:ext>
            </a:extLst>
          </p:cNvPr>
          <p:cNvSpPr/>
          <p:nvPr/>
        </p:nvSpPr>
        <p:spPr>
          <a:xfrm>
            <a:off x="4536502" y="60163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5A3817-EB1D-C738-41D3-9C9CF51EC9CD}"/>
              </a:ext>
            </a:extLst>
          </p:cNvPr>
          <p:cNvSpPr/>
          <p:nvPr/>
        </p:nvSpPr>
        <p:spPr>
          <a:xfrm>
            <a:off x="2936853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C11484-6428-190A-8DFA-BBFCAE37D41C}"/>
              </a:ext>
            </a:extLst>
          </p:cNvPr>
          <p:cNvSpPr/>
          <p:nvPr/>
        </p:nvSpPr>
        <p:spPr>
          <a:xfrm>
            <a:off x="3751610" y="567054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C16804-DCAC-4E60-09FF-7C58EF75543F}"/>
              </a:ext>
            </a:extLst>
          </p:cNvPr>
          <p:cNvSpPr/>
          <p:nvPr/>
        </p:nvSpPr>
        <p:spPr>
          <a:xfrm>
            <a:off x="5144061" y="527115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F64258-E53F-FD70-CA50-DA04C499979F}"/>
              </a:ext>
            </a:extLst>
          </p:cNvPr>
          <p:cNvSpPr/>
          <p:nvPr/>
        </p:nvSpPr>
        <p:spPr>
          <a:xfrm>
            <a:off x="4174742" y="528075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E0DDB7-A260-B541-6B0F-E503894A9300}"/>
              </a:ext>
            </a:extLst>
          </p:cNvPr>
          <p:cNvSpPr/>
          <p:nvPr/>
        </p:nvSpPr>
        <p:spPr>
          <a:xfrm>
            <a:off x="3181632" y="530100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002DA8-AC45-288F-B9D8-9F7F367322B3}"/>
              </a:ext>
            </a:extLst>
          </p:cNvPr>
          <p:cNvSpPr/>
          <p:nvPr/>
        </p:nvSpPr>
        <p:spPr>
          <a:xfrm>
            <a:off x="1812397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F08703-C2BD-0409-6A05-F912B0B46ED2}"/>
              </a:ext>
            </a:extLst>
          </p:cNvPr>
          <p:cNvSpPr/>
          <p:nvPr/>
        </p:nvSpPr>
        <p:spPr>
          <a:xfrm>
            <a:off x="2287590" y="572808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B6D56E-E21E-E85D-D281-5DFD0A3F0A91}"/>
              </a:ext>
            </a:extLst>
          </p:cNvPr>
          <p:cNvSpPr/>
          <p:nvPr/>
        </p:nvSpPr>
        <p:spPr>
          <a:xfrm>
            <a:off x="1057621" y="58321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6B26A4-0273-0377-2864-4195D148E3FE}"/>
              </a:ext>
            </a:extLst>
          </p:cNvPr>
          <p:cNvSpPr/>
          <p:nvPr/>
        </p:nvSpPr>
        <p:spPr>
          <a:xfrm>
            <a:off x="687941" y="616263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E66BA6-EE9A-C0A0-4615-F3D80B63D766}"/>
              </a:ext>
            </a:extLst>
          </p:cNvPr>
          <p:cNvSpPr/>
          <p:nvPr/>
        </p:nvSpPr>
        <p:spPr>
          <a:xfrm>
            <a:off x="10291622" y="548584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A2918F-1460-E664-CD8A-5F5AE2FAC389}"/>
              </a:ext>
            </a:extLst>
          </p:cNvPr>
          <p:cNvSpPr/>
          <p:nvPr/>
        </p:nvSpPr>
        <p:spPr>
          <a:xfrm>
            <a:off x="11447309" y="559431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287D5D-4CD5-3882-C2EB-69874D14B677}"/>
              </a:ext>
            </a:extLst>
          </p:cNvPr>
          <p:cNvSpPr/>
          <p:nvPr/>
        </p:nvSpPr>
        <p:spPr>
          <a:xfrm>
            <a:off x="12393781" y="57297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B95C07-173B-E127-10A4-C6AA38A77E2E}"/>
              </a:ext>
            </a:extLst>
          </p:cNvPr>
          <p:cNvSpPr/>
          <p:nvPr/>
        </p:nvSpPr>
        <p:spPr>
          <a:xfrm>
            <a:off x="8808981" y="570474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3D56C-8B84-618A-1425-23CA945C64DF}"/>
              </a:ext>
            </a:extLst>
          </p:cNvPr>
          <p:cNvSpPr/>
          <p:nvPr/>
        </p:nvSpPr>
        <p:spPr>
          <a:xfrm>
            <a:off x="9810168" y="599370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39D296-6092-20CF-2CC0-8BFB4D2ED0AC}"/>
              </a:ext>
            </a:extLst>
          </p:cNvPr>
          <p:cNvSpPr/>
          <p:nvPr/>
        </p:nvSpPr>
        <p:spPr>
          <a:xfrm>
            <a:off x="10843437" y="5889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F1E430-D9E4-6AA7-A9D7-83BA81A78541}"/>
              </a:ext>
            </a:extLst>
          </p:cNvPr>
          <p:cNvSpPr/>
          <p:nvPr/>
        </p:nvSpPr>
        <p:spPr>
          <a:xfrm>
            <a:off x="12555361" y="50236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888A03-A2B1-BDA2-2606-2C920FB2B8CB}"/>
              </a:ext>
            </a:extLst>
          </p:cNvPr>
          <p:cNvSpPr/>
          <p:nvPr/>
        </p:nvSpPr>
        <p:spPr>
          <a:xfrm>
            <a:off x="12555361" y="419375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C06696-010A-1A4D-501A-1F81A393DC58}"/>
              </a:ext>
            </a:extLst>
          </p:cNvPr>
          <p:cNvSpPr/>
          <p:nvPr/>
        </p:nvSpPr>
        <p:spPr>
          <a:xfrm>
            <a:off x="8195143" y="1156077"/>
            <a:ext cx="3575327" cy="1458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8DA8B886-B388-756B-C7B1-E88F471DA79D}"/>
              </a:ext>
            </a:extLst>
          </p:cNvPr>
          <p:cNvSpPr txBox="1">
            <a:spLocks/>
          </p:cNvSpPr>
          <p:nvPr/>
        </p:nvSpPr>
        <p:spPr>
          <a:xfrm>
            <a:off x="2860960" y="1936202"/>
            <a:ext cx="9694401" cy="3813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39700" indent="-13970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211138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61925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838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4" lvl="1" indent="0" defTabSz="553186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Long-term (intense, untargeted) monitoring plus detailed case studies of how habitat translocation, creation and restoration actions impact biodiversity</a:t>
            </a:r>
          </a:p>
          <a:p>
            <a:pPr marL="253994" lvl="1" indent="0" defTabSz="553186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Over-specified (plenty of excess compute, transfer) – capacity to double number of devices. Testing arena for more targeted, less power-hungry devices.</a:t>
            </a:r>
          </a:p>
          <a:p>
            <a:pPr marL="253994" lvl="1" indent="0" defTabSz="553186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Background data:</a:t>
            </a:r>
          </a:p>
          <a:p>
            <a:pPr marL="718066" lvl="2" indent="-281510" defTabSz="553186">
              <a:spcBef>
                <a:spcPts val="0"/>
              </a:spcBef>
              <a:spcAft>
                <a:spcPts val="800"/>
              </a:spcAft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One of the most intensively studied urban sites for 25 years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0A86-E75B-237E-9578-DEDF45C87943}"/>
              </a:ext>
            </a:extLst>
          </p:cNvPr>
          <p:cNvSpPr txBox="1"/>
          <p:nvPr/>
        </p:nvSpPr>
        <p:spPr>
          <a:xfrm>
            <a:off x="-6180" y="589299"/>
            <a:ext cx="108462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	A Living Laboratory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	Power-over-Ethernet locations</a:t>
            </a:r>
          </a:p>
        </p:txBody>
      </p:sp>
    </p:spTree>
    <p:extLst>
      <p:ext uri="{BB962C8B-B14F-4D97-AF65-F5344CB8AC3E}">
        <p14:creationId xmlns:p14="http://schemas.microsoft.com/office/powerpoint/2010/main" val="158503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7BFD5CE1-E66A-7063-67B8-7A563713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"/>
            <a:ext cx="12192000" cy="6854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184E00-69C7-24A0-3B6F-EE6A92CBCAC0}"/>
              </a:ext>
            </a:extLst>
          </p:cNvPr>
          <p:cNvSpPr txBox="1"/>
          <p:nvPr/>
        </p:nvSpPr>
        <p:spPr>
          <a:xfrm>
            <a:off x="0" y="478971"/>
            <a:ext cx="108462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Education and engagement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ABEAB-23DA-2432-863E-287E034476C6}"/>
              </a:ext>
            </a:extLst>
          </p:cNvPr>
          <p:cNvSpPr txBox="1"/>
          <p:nvPr/>
        </p:nvSpPr>
        <p:spPr>
          <a:xfrm>
            <a:off x="0" y="4547742"/>
            <a:ext cx="5421086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Nature Activity Centre supported by 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Listening funnels (curated soundscapes from grounds) with interpretation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Digital panel with real-time identifications and interpretation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8272"/>
      </p:ext>
    </p:extLst>
  </p:cSld>
  <p:clrMapOvr>
    <a:masterClrMapping/>
  </p:clrMapOvr>
</p:sld>
</file>

<file path=ppt/theme/theme1.xml><?xml version="1.0" encoding="utf-8"?>
<a:theme xmlns:a="http://schemas.openxmlformats.org/drawingml/2006/main" name="NHM General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M Wh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900" dirty="0"/>
        </a:defPPr>
      </a:lstStyle>
    </a:tx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M Bluish Grey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HM Anthrac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HM Aqua Blu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7D423A5AE084A986282AA2059F6A0" ma:contentTypeVersion="5" ma:contentTypeDescription="Create a new document." ma:contentTypeScope="" ma:versionID="674c1195575782044fbfac9eb2f2295f">
  <xsd:schema xmlns:xsd="http://www.w3.org/2001/XMLSchema" xmlns:xs="http://www.w3.org/2001/XMLSchema" xmlns:p="http://schemas.microsoft.com/office/2006/metadata/properties" xmlns:ns2="14a8d051-05ab-4383-8f20-1007899ffb3a" targetNamespace="http://schemas.microsoft.com/office/2006/metadata/properties" ma:root="true" ma:fieldsID="cd86023c7f1ff246421c026899f2ef8f" ns2:_="">
    <xsd:import namespace="14a8d051-05ab-4383-8f20-1007899ff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8d051-05ab-4383-8f20-1007899ff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9DA9B3-7767-4086-A80B-E68EF84FF2F0}">
  <ds:schemaRefs>
    <ds:schemaRef ds:uri="14a8d051-05ab-4383-8f20-1007899ffb3a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7B3253-C434-40EC-AB63-3DF9B13547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6DC000-60B2-4894-849B-578E52859475}">
  <ds:schemaRefs>
    <ds:schemaRef ds:uri="14a8d051-05ab-4383-8f20-1007899ff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10681</TotalTime>
  <Words>168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Elysio-Bold</vt:lpstr>
      <vt:lpstr>Elysio-Regular</vt:lpstr>
      <vt:lpstr>System Font Regular</vt:lpstr>
      <vt:lpstr>NHM General</vt:lpstr>
      <vt:lpstr>NHM White</vt:lpstr>
      <vt:lpstr>NHM Bluish Grey</vt:lpstr>
      <vt:lpstr>NHM Anthracite</vt:lpstr>
      <vt:lpstr>NHM Aqua Blue</vt:lpstr>
      <vt:lpstr>Garden science Sounds, sensors, and network</vt:lpstr>
      <vt:lpstr>Urban Nature Project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Ed Baker</cp:lastModifiedBy>
  <cp:revision>12</cp:revision>
  <dcterms:created xsi:type="dcterms:W3CDTF">2023-04-11T15:30:41Z</dcterms:created>
  <dcterms:modified xsi:type="dcterms:W3CDTF">2024-12-05T10:11:54Z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0x0101004947D423A5AE084A986282AA2059F6A0</vt:lpwstr>
  </property>
  <property fmtid="{D5CDD505-2E9C-101B-9397-08002B2CF9AE}" pid="3" name="MediaServiceImageTags">
    <vt:lpwstr/>
  </property>
</Properties>
</file>