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2E_2E27209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94" r:id="rId5"/>
    <p:sldMasterId id="2147483817" r:id="rId6"/>
    <p:sldMasterId id="2147483830" r:id="rId7"/>
    <p:sldMasterId id="2147483878" r:id="rId8"/>
    <p:sldMasterId id="2147483900" r:id="rId9"/>
    <p:sldMasterId id="2147483925" r:id="rId10"/>
    <p:sldMasterId id="2147483976" r:id="rId11"/>
    <p:sldMasterId id="2147484003" r:id="rId12"/>
    <p:sldMasterId id="2147484040" r:id="rId13"/>
  </p:sldMasterIdLst>
  <p:notesMasterIdLst>
    <p:notesMasterId r:id="rId39"/>
  </p:notesMasterIdLst>
  <p:sldIdLst>
    <p:sldId id="4570" r:id="rId14"/>
    <p:sldId id="4647" r:id="rId15"/>
    <p:sldId id="4648" r:id="rId16"/>
    <p:sldId id="4654" r:id="rId17"/>
    <p:sldId id="4642" r:id="rId18"/>
    <p:sldId id="282" r:id="rId19"/>
    <p:sldId id="1341" r:id="rId20"/>
    <p:sldId id="1268" r:id="rId21"/>
    <p:sldId id="2085" r:id="rId22"/>
    <p:sldId id="4675" r:id="rId23"/>
    <p:sldId id="4676" r:id="rId24"/>
    <p:sldId id="1986" r:id="rId25"/>
    <p:sldId id="1965" r:id="rId26"/>
    <p:sldId id="4672" r:id="rId27"/>
    <p:sldId id="4678" r:id="rId28"/>
    <p:sldId id="4670" r:id="rId29"/>
    <p:sldId id="4677" r:id="rId30"/>
    <p:sldId id="5152" r:id="rId31"/>
    <p:sldId id="315" r:id="rId32"/>
    <p:sldId id="288" r:id="rId33"/>
    <p:sldId id="261" r:id="rId34"/>
    <p:sldId id="292" r:id="rId35"/>
    <p:sldId id="5153" r:id="rId36"/>
    <p:sldId id="1929" r:id="rId37"/>
    <p:sldId id="20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B44F65-D6A9-36F9-2F0C-227AD4362860}" name="John Tweddle" initials="JT" userId="S::j.tweddle@nhm.ac.uk::89ef0861-96e0-43ed-9017-1f2fd3248ab6" providerId="AD"/>
  <p188:author id="{37E80C7F-674D-0E00-F0A2-22DF978295AD}" name="Cassie Emanuel" initials="CE" userId="S::c.emanuel@nhm.ac.uk::879c3149-c60a-4139-9b74-560bc0bf2b18" providerId="AD"/>
  <p188:author id="{61ADCCD7-21F6-4044-8E58-95AD46A8A5CC}" name="Rachel Simpson" initials="RS" userId="S::rachel.simpson@nhm.ac.uk::c36940d7-c934-4a22-966b-a206f19afe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35BE27-EDE0-4160-AB8F-15948B15920D}" v="357" dt="2024-06-24T11:00:20.641"/>
    <p1510:client id="{EAFBA9F7-736D-4A74-AAAC-01E6293D730F}" v="197" dt="2024-06-24T09:49:31.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0" Type="http://schemas.openxmlformats.org/officeDocument/2006/relationships/slide" Target="slides/slide7.xml"/><Relationship Id="rId41" Type="http://schemas.openxmlformats.org/officeDocument/2006/relationships/viewProps" Target="viewProps.xml"/></Relationships>
</file>

<file path=ppt/comments/modernComment_122E_2E272091.xml><?xml version="1.0" encoding="utf-8"?>
<p188:cmLst xmlns:a="http://schemas.openxmlformats.org/drawingml/2006/main" xmlns:r="http://schemas.openxmlformats.org/officeDocument/2006/relationships" xmlns:p188="http://schemas.microsoft.com/office/powerpoint/2018/8/main">
  <p188:cm id="{071F796F-B40E-4082-8A55-8DEE035B43DE}" authorId="{37E80C7F-674D-0E00-F0A2-22DF978295AD}" created="2024-06-21T12:04:00.070">
    <pc:sldMkLst xmlns:pc="http://schemas.microsoft.com/office/powerpoint/2013/main/command">
      <pc:docMk/>
      <pc:sldMk cId="774316177" sldId="4654"/>
    </pc:sldMkLst>
    <p188:txBody>
      <a:bodyPr/>
      <a:lstStyle/>
      <a:p>
        <a:r>
          <a:rPr lang="en-US"/>
          <a:t>Just rephrased your note slightly here John</a:t>
        </a:r>
      </a:p>
    </p188:txBody>
    <p188:extLst>
      <p:ext xmlns:p="http://schemas.openxmlformats.org/presentationml/2006/main" uri="{57CB4572-C831-44C2-8A1C-0ADB6CCDFE69}">
        <p223:reactions xmlns:p223="http://schemas.microsoft.com/office/powerpoint/2022/03/main">
          <p223:rxn type="👍">
            <p223:instance time="2024-06-21T12:09:23.561" authorId="{EAB44F65-D6A9-36F9-2F0C-227AD4362860}"/>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4E6E2-8B7C-49AE-8C73-2837D3ADAC3D}" type="datetimeFigureOut">
              <a:rPr lang="en-GB" smtClean="0"/>
              <a:t>10/07/2024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91003-F39F-4F8D-8679-EDC059FD2CB3}" type="slidenum">
              <a:rPr lang="en-GB" smtClean="0"/>
              <a:t>‹#›</a:t>
            </a:fld>
            <a:endParaRPr lang="en-GB"/>
          </a:p>
        </p:txBody>
      </p:sp>
    </p:spTree>
    <p:extLst>
      <p:ext uri="{BB962C8B-B14F-4D97-AF65-F5344CB8AC3E}">
        <p14:creationId xmlns:p14="http://schemas.microsoft.com/office/powerpoint/2010/main" val="280118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atin typeface="Arial"/>
                <a:cs typeface="Arial"/>
              </a:rPr>
              <a:t>Good afternoon and thank you for joining us for this session in which we’ll introduce some of the ways that we’re developing and employing digital technologies to monitor and support recovery of the UK’s urban nature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71D48-67C1-2C40-9E87-799BE93353B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58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50,000 observations of 3,500 species</a:t>
            </a:r>
          </a:p>
          <a:p>
            <a:endParaRPr lang="en-GB"/>
          </a:p>
          <a:p>
            <a:r>
              <a:rPr lang="en-GB"/>
              <a:t>Using standard apps – </a:t>
            </a:r>
            <a:r>
              <a:rPr lang="en-GB" err="1"/>
              <a:t>iRecord</a:t>
            </a:r>
            <a:r>
              <a:rPr lang="en-GB"/>
              <a:t> and </a:t>
            </a:r>
            <a:r>
              <a:rPr lang="en-GB" err="1"/>
              <a:t>iNat</a:t>
            </a:r>
            <a:r>
              <a:rPr lang="en-GB"/>
              <a:t> to use existing tech and ensure data are accessible to others</a:t>
            </a:r>
          </a:p>
          <a:p>
            <a:r>
              <a:rPr lang="en-GB"/>
              <a:t>Also developing novel methods – spot pattern recognition on common newts to track population size</a:t>
            </a:r>
          </a:p>
          <a:p>
            <a:r>
              <a:rPr lang="en-GB"/>
              <a:t>Structured surveys of e.g. dragonflies and birds plus ad hoc observations by staff and volunteers</a:t>
            </a:r>
          </a:p>
        </p:txBody>
      </p:sp>
      <p:sp>
        <p:nvSpPr>
          <p:cNvPr id="4" name="Slide Number Placeholder 3"/>
          <p:cNvSpPr>
            <a:spLocks noGrp="1"/>
          </p:cNvSpPr>
          <p:nvPr>
            <p:ph type="sldNum" sz="quarter" idx="5"/>
          </p:nvPr>
        </p:nvSpPr>
        <p:spPr/>
        <p:txBody>
          <a:bodyPr/>
          <a:lstStyle/>
          <a:p>
            <a:fld id="{A4F91003-F39F-4F8D-8679-EDC059FD2CB3}" type="slidenum">
              <a:rPr lang="en-GB" smtClean="0"/>
              <a:t>10</a:t>
            </a:fld>
            <a:endParaRPr lang="en-GB"/>
          </a:p>
        </p:txBody>
      </p:sp>
    </p:spTree>
    <p:extLst>
      <p:ext uri="{BB962C8B-B14F-4D97-AF65-F5344CB8AC3E}">
        <p14:creationId xmlns:p14="http://schemas.microsoft.com/office/powerpoint/2010/main" val="93448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Calibri" panose="020F0502020204030204" pitchFamily="34" charset="0"/>
                <a:ea typeface="Calibri" panose="020F0502020204030204" pitchFamily="34" charset="0"/>
                <a:cs typeface="Times New Roman" panose="02020603050405020304" pitchFamily="18" charset="0"/>
              </a:rPr>
              <a:t>Over past 5 years have been tailoring eDNA methods to </a:t>
            </a:r>
            <a:r>
              <a:rPr lang="en-GB" sz="1200" kern="100" err="1">
                <a:effectLst/>
                <a:latin typeface="Calibri" panose="020F0502020204030204" pitchFamily="34" charset="0"/>
                <a:ea typeface="Calibri" panose="020F0502020204030204" pitchFamily="34" charset="0"/>
                <a:cs typeface="Times New Roman" panose="02020603050405020304" pitchFamily="18" charset="0"/>
              </a:rPr>
              <a:t>chracterise</a:t>
            </a:r>
            <a:r>
              <a:rPr lang="en-GB" sz="1200" kern="100">
                <a:effectLst/>
                <a:latin typeface="Calibri" panose="020F0502020204030204" pitchFamily="34" charset="0"/>
                <a:ea typeface="Calibri" panose="020F0502020204030204" pitchFamily="34" charset="0"/>
                <a:cs typeface="Times New Roman" panose="02020603050405020304" pitchFamily="18" charset="0"/>
              </a:rPr>
              <a:t> urban </a:t>
            </a:r>
            <a:r>
              <a:rPr lang="en-GB" sz="1200" kern="100" err="1">
                <a:effectLst/>
                <a:latin typeface="Calibri" panose="020F0502020204030204" pitchFamily="34" charset="0"/>
                <a:ea typeface="Calibri" panose="020F0502020204030204" pitchFamily="34" charset="0"/>
                <a:cs typeface="Times New Roman" panose="02020603050405020304" pitchFamily="18" charset="0"/>
              </a:rPr>
              <a:t>envs</a:t>
            </a:r>
            <a:r>
              <a:rPr lang="en-GB" sz="1200" kern="100">
                <a:effectLst/>
                <a:latin typeface="Calibri" panose="020F0502020204030204" pitchFamily="34" charset="0"/>
                <a:ea typeface="Calibri" panose="020F0502020204030204" pitchFamily="34" charset="0"/>
                <a:cs typeface="Times New Roman" panose="02020603050405020304" pitchFamily="18" charset="0"/>
              </a:rPr>
              <a:t> and track change across a far wider range of species than can be done visually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r>
              <a:rPr lang="en-GB"/>
              <a:t>Testing protocols and analytic pipelines for new eDNA methods – DNA shed within the environment</a:t>
            </a:r>
          </a:p>
          <a:p>
            <a:r>
              <a:rPr lang="en-GB"/>
              <a:t>Rapid ecosystem assessment</a:t>
            </a:r>
          </a:p>
          <a:p>
            <a:r>
              <a:rPr lang="en-GB"/>
              <a:t>Talk about the methods and scales of data – richness</a:t>
            </a:r>
          </a:p>
          <a:p>
            <a:r>
              <a:rPr lang="en-GB"/>
              <a:t>What does good look like, how do we interpret the richness of data?</a:t>
            </a:r>
          </a:p>
        </p:txBody>
      </p:sp>
      <p:sp>
        <p:nvSpPr>
          <p:cNvPr id="4" name="Slide Number Placeholder 3"/>
          <p:cNvSpPr>
            <a:spLocks noGrp="1"/>
          </p:cNvSpPr>
          <p:nvPr>
            <p:ph type="sldNum" sz="quarter" idx="5"/>
          </p:nvPr>
        </p:nvSpPr>
        <p:spPr/>
        <p:txBody>
          <a:bodyPr/>
          <a:lstStyle/>
          <a:p>
            <a:fld id="{A4F91003-F39F-4F8D-8679-EDC059FD2CB3}" type="slidenum">
              <a:rPr lang="en-GB" smtClean="0"/>
              <a:t>11</a:t>
            </a:fld>
            <a:endParaRPr lang="en-GB"/>
          </a:p>
        </p:txBody>
      </p:sp>
    </p:spTree>
    <p:extLst>
      <p:ext uri="{BB962C8B-B14F-4D97-AF65-F5344CB8AC3E}">
        <p14:creationId xmlns:p14="http://schemas.microsoft.com/office/powerpoint/2010/main" val="162053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Run through acoustic work</a:t>
            </a:r>
          </a:p>
        </p:txBody>
      </p:sp>
      <p:sp>
        <p:nvSpPr>
          <p:cNvPr id="4" name="Slide Number Placeholder 3"/>
          <p:cNvSpPr>
            <a:spLocks noGrp="1"/>
          </p:cNvSpPr>
          <p:nvPr>
            <p:ph type="sldNum" sz="quarter" idx="5"/>
          </p:nvPr>
        </p:nvSpPr>
        <p:spPr/>
        <p:txBody>
          <a:bodyPr/>
          <a:lstStyle/>
          <a:p>
            <a:fld id="{A4F91003-F39F-4F8D-8679-EDC059FD2CB3}" type="slidenum">
              <a:rPr lang="en-GB" smtClean="0"/>
              <a:t>12</a:t>
            </a:fld>
            <a:endParaRPr lang="en-GB"/>
          </a:p>
        </p:txBody>
      </p:sp>
    </p:spTree>
    <p:extLst>
      <p:ext uri="{BB962C8B-B14F-4D97-AF65-F5344CB8AC3E}">
        <p14:creationId xmlns:p14="http://schemas.microsoft.com/office/powerpoint/2010/main" val="281892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through sensor network and how it can be used by others, plus how it is a model that can be extended at other locations</a:t>
            </a:r>
          </a:p>
        </p:txBody>
      </p:sp>
      <p:sp>
        <p:nvSpPr>
          <p:cNvPr id="4" name="Slide Number Placeholder 3"/>
          <p:cNvSpPr>
            <a:spLocks noGrp="1"/>
          </p:cNvSpPr>
          <p:nvPr>
            <p:ph type="sldNum" sz="quarter" idx="5"/>
          </p:nvPr>
        </p:nvSpPr>
        <p:spPr/>
        <p:txBody>
          <a:bodyPr/>
          <a:lstStyle/>
          <a:p>
            <a:fld id="{A4F91003-F39F-4F8D-8679-EDC059FD2CB3}" type="slidenum">
              <a:rPr lang="en-GB" smtClean="0"/>
              <a:t>13</a:t>
            </a:fld>
            <a:endParaRPr lang="en-GB"/>
          </a:p>
        </p:txBody>
      </p:sp>
    </p:spTree>
    <p:extLst>
      <p:ext uri="{BB962C8B-B14F-4D97-AF65-F5344CB8AC3E}">
        <p14:creationId xmlns:p14="http://schemas.microsoft.com/office/powerpoint/2010/main" val="3511265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And we’re working with partners across the UK to study urban sites using eDNA and acoustics – variation, similarity, how to communicate what are in effect black-box </a:t>
            </a:r>
            <a:r>
              <a:rPr lang="en-GB" err="1"/>
              <a:t>scineces</a:t>
            </a:r>
            <a:r>
              <a:rPr lang="en-GB"/>
              <a:t> to non-expert audiences and conservation land managers- what is of interest to them, how to share and package results</a:t>
            </a:r>
          </a:p>
        </p:txBody>
      </p:sp>
      <p:sp>
        <p:nvSpPr>
          <p:cNvPr id="4" name="Slide Number Placeholder 3"/>
          <p:cNvSpPr>
            <a:spLocks noGrp="1"/>
          </p:cNvSpPr>
          <p:nvPr>
            <p:ph type="sldNum" sz="quarter" idx="5"/>
          </p:nvPr>
        </p:nvSpPr>
        <p:spPr/>
        <p:txBody>
          <a:bodyPr/>
          <a:lstStyle/>
          <a:p>
            <a:fld id="{A4F91003-F39F-4F8D-8679-EDC059FD2CB3}" type="slidenum">
              <a:rPr lang="en-GB" smtClean="0"/>
              <a:t>14</a:t>
            </a:fld>
            <a:endParaRPr lang="en-GB"/>
          </a:p>
        </p:txBody>
      </p:sp>
    </p:spTree>
    <p:extLst>
      <p:ext uri="{BB962C8B-B14F-4D97-AF65-F5344CB8AC3E}">
        <p14:creationId xmlns:p14="http://schemas.microsoft.com/office/powerpoint/2010/main" val="2354416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lang="en-GB" sz="1200">
              <a:solidFill>
                <a:schemeClr val="tx1"/>
              </a:solidFill>
              <a:latin typeface="Arial" panose="020B0604020202020204"/>
              <a:cs typeface="Segoe UI" panose="020B0502040204020203" pitchFamily="34" charset="0"/>
            </a:endParaRPr>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r>
              <a:rPr lang="en-GB"/>
              <a:t>Another example of how we’re building on our on-site research is community or participative science</a:t>
            </a:r>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endParaRPr lang="en-GB"/>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r>
              <a:rPr lang="en-GB"/>
              <a:t>Here where we’re actively using digital tech to connect people with their local urban nature and engage audiences in scientific research using a familiar device – their mobile phone.</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lang="en-GB" sz="1200">
              <a:solidFill>
                <a:schemeClr val="tx1"/>
              </a:solidFill>
              <a:latin typeface="Arial" panose="020B0604020202020204"/>
              <a:cs typeface="Segoe UI" panose="020B0502040204020203" pitchFamily="34" charset="0"/>
            </a:endParaRP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a:cs typeface="Segoe UI" panose="020B0502040204020203" pitchFamily="34" charset="0"/>
              </a:rPr>
              <a:t>Open to all, but a</a:t>
            </a:r>
            <a:r>
              <a:rPr kumimoji="0" lang="en-GB" sz="1200" b="0" i="0" u="none" strike="noStrike" kern="1200" cap="none" spc="0" normalizeH="0" baseline="0" noProof="0" err="1">
                <a:ln>
                  <a:noFill/>
                </a:ln>
                <a:solidFill>
                  <a:schemeClr val="tx1"/>
                </a:solidFill>
                <a:effectLst/>
                <a:uLnTx/>
                <a:uFillTx/>
                <a:latin typeface="Arial" panose="020B0604020202020204"/>
                <a:ea typeface="+mn-ea"/>
                <a:cs typeface="Segoe UI" panose="020B0502040204020203" pitchFamily="34" charset="0"/>
              </a:rPr>
              <a:t>ims</a:t>
            </a:r>
            <a:r>
              <a:rPr kumimoji="0" lang="en-GB" sz="1200" b="0" i="0" u="none" strike="noStrike" kern="1200" cap="none" spc="0" normalizeH="0" baseline="0" noProof="0">
                <a:ln>
                  <a:noFill/>
                </a:ln>
                <a:solidFill>
                  <a:schemeClr val="tx1"/>
                </a:solidFill>
                <a:effectLst/>
                <a:uLnTx/>
                <a:uFillTx/>
                <a:latin typeface="Arial" panose="020B0604020202020204"/>
                <a:ea typeface="+mn-ea"/>
                <a:cs typeface="Segoe UI" panose="020B0502040204020203" pitchFamily="34" charset="0"/>
              </a:rPr>
              <a:t> to empower young people by focusing on their interests, </a:t>
            </a:r>
            <a:r>
              <a:rPr kumimoji="0" lang="en-GB"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curiosity and concerns – co-designed with school pupils </a:t>
            </a:r>
            <a:r>
              <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rPr>
              <a:t>“How can we make roads better for nature?”</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defRPr/>
            </a:pPr>
            <a:r>
              <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rPr>
              <a:t>Human-made noise can cause behavioural and physiological changes in animals  </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First study to look at impact of road noise on insects - at scale - in the UK</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56,000 participants in activities in 2023</a:t>
            </a:r>
          </a:p>
        </p:txBody>
      </p:sp>
      <p:sp>
        <p:nvSpPr>
          <p:cNvPr id="4" name="Slide Number Placeholder 3"/>
          <p:cNvSpPr>
            <a:spLocks noGrp="1"/>
          </p:cNvSpPr>
          <p:nvPr>
            <p:ph type="sldNum" sz="quarter" idx="5"/>
          </p:nvPr>
        </p:nvSpPr>
        <p:spPr/>
        <p:txBody>
          <a:bodyPr/>
          <a:lstStyle/>
          <a:p>
            <a:fld id="{A4F91003-F39F-4F8D-8679-EDC059FD2CB3}" type="slidenum">
              <a:rPr lang="en-GB" smtClean="0"/>
              <a:t>15</a:t>
            </a:fld>
            <a:endParaRPr lang="en-GB"/>
          </a:p>
        </p:txBody>
      </p:sp>
    </p:spTree>
    <p:extLst>
      <p:ext uri="{BB962C8B-B14F-4D97-AF65-F5344CB8AC3E}">
        <p14:creationId xmlns:p14="http://schemas.microsoft.com/office/powerpoint/2010/main" val="2203873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14000"/>
              </a:lnSpc>
              <a:spcBef>
                <a:spcPts val="1000"/>
              </a:spcBef>
              <a:spcAft>
                <a:spcPts val="0"/>
              </a:spcAft>
              <a:buClrTx/>
              <a:buSzTx/>
              <a:buFont typeface="System Font Regular"/>
              <a:buChar char="•"/>
              <a:tabLst/>
              <a:defRPr/>
            </a:pPr>
            <a:r>
              <a:rPr kumimoji="0" lang="en-GB" sz="1200" b="0" i="0" u="none" strike="noStrike" kern="1200" cap="none" spc="0" normalizeH="0" baseline="0" noProof="0">
                <a:ln>
                  <a:noFill/>
                </a:ln>
                <a:solidFill>
                  <a:prstClr val="white"/>
                </a:solidFill>
                <a:effectLst/>
                <a:uLnTx/>
                <a:uFillTx/>
                <a:latin typeface="Arial" panose="020B0604020202020204"/>
                <a:ea typeface="+mn-lt"/>
                <a:cs typeface="Segoe UI" panose="020B0502040204020203" pitchFamily="34" charset="0"/>
              </a:rPr>
              <a:t>Talk through how it works at a practical level</a:t>
            </a:r>
          </a:p>
          <a:p>
            <a:endParaRPr lang="en-GB"/>
          </a:p>
        </p:txBody>
      </p:sp>
      <p:sp>
        <p:nvSpPr>
          <p:cNvPr id="4" name="Slide Number Placeholder 3"/>
          <p:cNvSpPr>
            <a:spLocks noGrp="1"/>
          </p:cNvSpPr>
          <p:nvPr>
            <p:ph type="sldNum" sz="quarter" idx="5"/>
          </p:nvPr>
        </p:nvSpPr>
        <p:spPr/>
        <p:txBody>
          <a:bodyPr/>
          <a:lstStyle/>
          <a:p>
            <a:fld id="{A4F91003-F39F-4F8D-8679-EDC059FD2CB3}" type="slidenum">
              <a:rPr lang="en-GB" smtClean="0"/>
              <a:t>16</a:t>
            </a:fld>
            <a:endParaRPr lang="en-GB"/>
          </a:p>
        </p:txBody>
      </p:sp>
    </p:spTree>
    <p:extLst>
      <p:ext uri="{BB962C8B-B14F-4D97-AF65-F5344CB8AC3E}">
        <p14:creationId xmlns:p14="http://schemas.microsoft.com/office/powerpoint/2010/main" val="2686254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And this leads us to a key challenge – we have the scientific tools – next gen monitoring that yields huge volumes of data of different types – but there is a data challenge</a:t>
            </a: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 data challenge: capturing, combining and sharing multiple data types from multiple locations, from and to a wide range of stakeholders, at scale.</a:t>
            </a:r>
          </a:p>
          <a:p>
            <a:endParaRPr lang="en-GB" sz="12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A4F91003-F39F-4F8D-8679-EDC059FD2CB3}" type="slidenum">
              <a:rPr lang="en-GB" smtClean="0"/>
              <a:t>17</a:t>
            </a:fld>
            <a:endParaRPr lang="en-GB"/>
          </a:p>
        </p:txBody>
      </p:sp>
    </p:spTree>
    <p:extLst>
      <p:ext uri="{BB962C8B-B14F-4D97-AF65-F5344CB8AC3E}">
        <p14:creationId xmlns:p14="http://schemas.microsoft.com/office/powerpoint/2010/main" val="32538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030228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b="0" i="0">
                <a:solidFill>
                  <a:srgbClr val="212529"/>
                </a:solidFill>
                <a:effectLst/>
                <a:highlight>
                  <a:srgbClr val="FFFFFF"/>
                </a:highlight>
                <a:latin typeface="Ember"/>
              </a:rPr>
              <a:t>Um because all of the different initiatives, whether it's researchers um that are part of the museum, whether it's the public and whether it's partner sites, etcetera. Um They bring with them a variety of different data sources, right? Um I mentioned E DNA um acoustic data observation data and so on. So, having a platform for all of this data was the challenge which leads us to speak about the data ecosystem, which essentially is the data layer that underpins and supports all of those urban nature project initiatives.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5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Arial"/>
              </a:rPr>
              <a:t>I’m John Tweddle and along with Ed Baker I’m based at the NHM in London, where I’m a conservation biologist and head of the Centre for UK Nature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333333"/>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cs typeface="Arial"/>
              </a:rPr>
              <a:t>You perhaps know the Museum best as a visitor attraction – have maybe visited yourselves on a school trip or as an adult – and we welcome over 5 million people to our sites annually, more online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atin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cs typeface="Arial"/>
              </a:rPr>
              <a:t>We run active science communication and school education programmes, but what is perhaps less well known is that we are also home to over 400 scientists and Ed and I are part of that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cs typeface="Arial"/>
              </a:rPr>
              <a:t>Our collection spans over 80 million specimens that chart the origins of the solar system and the evolution and diversity of life on earth.</a:t>
            </a:r>
            <a:r>
              <a:rPr lang="en-GB" sz="1200" baseline="0"/>
              <a:t> These specimens form an incredibly data-rich resource that is enabling us to track and study how the world’s nature and environment has changed through time, model predicted changes into the future and inform the steps that we can take to protect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cs typeface="Arial"/>
              </a:rPr>
              <a:t>The focus of the organisation is on tackling the joint planetary emergency of climate change and biodiversity loss by developing solutions from and for nature and creating advocates for the planet – people with the awareness and agency to take positive steps to deliver a brighter future for nature and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mn-lt"/>
              <a:ea typeface="Calibri"/>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Embracing nature tech is a key part of the 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2DF71-427B-433B-9759-718D1131A5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39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1" i="0">
                <a:solidFill>
                  <a:srgbClr val="D13438"/>
                </a:solidFill>
                <a:effectLst/>
                <a:latin typeface="Arial" panose="020B0604020202020204" pitchFamily="34" charset="0"/>
              </a:rPr>
              <a:t>We wanted to build an extensible platform (an ecosystem of tools) that facilitates the capturing, storing, curating, and validating for onward use visual and environmental DNA-based observations of plants and wildlife, as well as environmental and acoustic monitoring data from a high spatial resolution sensor network in the museum’s gardens.</a:t>
            </a:r>
            <a:r>
              <a:rPr lang="en-GB" sz="1800" b="1" i="0">
                <a:effectLst/>
                <a:latin typeface="Arial" panose="020B0604020202020204" pitchFamily="34" charset="0"/>
              </a:rPr>
              <a:t> </a:t>
            </a:r>
          </a:p>
          <a:p>
            <a:pPr algn="l" rtl="0" fontAlgn="base">
              <a:buFont typeface="Arial" panose="020B0604020202020204" pitchFamily="34" charset="0"/>
              <a:buChar char="•"/>
            </a:pPr>
            <a:endParaRPr lang="en-GB" sz="1800" b="1" i="0">
              <a:effectLst/>
              <a:latin typeface="Arial" panose="020B0604020202020204" pitchFamily="34" charset="0"/>
            </a:endParaRPr>
          </a:p>
          <a:p>
            <a:pPr algn="l" rtl="0" fontAlgn="base">
              <a:buFont typeface="Arial" panose="020B0604020202020204" pitchFamily="34" charset="0"/>
              <a:buChar char="•"/>
            </a:pPr>
            <a:r>
              <a:rPr lang="en-GB" sz="1800" b="1" i="0">
                <a:effectLst/>
                <a:latin typeface="Arial" panose="020B0604020202020204" pitchFamily="34" charset="0"/>
              </a:rPr>
              <a:t>“A single source of truth for our biodiversity data” </a:t>
            </a:r>
          </a:p>
          <a:p>
            <a:pPr algn="l" rtl="0" fontAlgn="base">
              <a:buFont typeface="Arial" panose="020B0604020202020204" pitchFamily="34" charset="0"/>
              <a:buChar char="•"/>
            </a:pPr>
            <a:endParaRPr lang="en-GB" sz="1800" b="1" i="0">
              <a:effectLst/>
              <a:latin typeface="Arial" panose="020B0604020202020204" pitchFamily="34" charset="0"/>
            </a:endParaRPr>
          </a:p>
          <a:p>
            <a:pPr algn="l" rtl="0" fontAlgn="base">
              <a:buFont typeface="Arial" panose="020B0604020202020204" pitchFamily="34" charset="0"/>
              <a:buChar char="•"/>
            </a:pPr>
            <a:r>
              <a:rPr lang="en-GB" sz="1800" b="1" i="0">
                <a:solidFill>
                  <a:srgbClr val="D13438"/>
                </a:solidFill>
                <a:effectLst/>
                <a:latin typeface="Arial" panose="020B0604020202020204" pitchFamily="34" charset="0"/>
              </a:rPr>
              <a:t>Never done before; previous projects were smaller-scale and standalone, for specific needs and data types. It was difficult to bring the data together in a way for researchers to exploit easily. </a:t>
            </a:r>
            <a:r>
              <a:rPr lang="en-GB" sz="1800" b="1" i="0">
                <a:effectLst/>
                <a:latin typeface="Arial" panose="020B0604020202020204" pitchFamily="34" charset="0"/>
              </a:rPr>
              <a:t> </a:t>
            </a:r>
          </a:p>
          <a:p>
            <a:pPr algn="l" rtl="0" fontAlgn="base">
              <a:buFont typeface="Arial" panose="020B0604020202020204" pitchFamily="34" charset="0"/>
              <a:buChar char="•"/>
            </a:pPr>
            <a:endParaRPr lang="en-GB" sz="1800" b="1" i="0">
              <a:effectLst/>
              <a:latin typeface="Arial" panose="020B0604020202020204" pitchFamily="34" charset="0"/>
            </a:endParaRPr>
          </a:p>
          <a:p>
            <a:pPr algn="l" rtl="0" fontAlgn="base">
              <a:buFont typeface="Arial" panose="020B0604020202020204" pitchFamily="34" charset="0"/>
              <a:buChar char="•"/>
            </a:pPr>
            <a:r>
              <a:rPr lang="en-GB" sz="1800" b="1" i="0">
                <a:solidFill>
                  <a:srgbClr val="D13438"/>
                </a:solidFill>
                <a:effectLst/>
                <a:latin typeface="Arial" panose="020B0604020202020204" pitchFamily="34" charset="0"/>
              </a:rPr>
              <a:t>This enables the museum’s scientists to build scientific evidence of the impacts that habitat creation, restoration, and translocation have on the UK’s urban wildlife, from grassland to pond habitats. The gardens will be open to the public next year. </a:t>
            </a:r>
            <a:r>
              <a:rPr lang="en-GB" sz="1800" b="1" i="0">
                <a:effectLst/>
                <a:latin typeface="Arial" panose="020B0604020202020204" pitchFamily="34" charset="0"/>
              </a:rPr>
              <a:t> </a:t>
            </a:r>
          </a:p>
          <a:p>
            <a:pPr algn="l" rtl="0" fontAlgn="base">
              <a:buFont typeface="Arial" panose="020B0604020202020204" pitchFamily="34" charset="0"/>
              <a:buChar char="•"/>
            </a:pPr>
            <a:endParaRPr lang="en-GB" sz="1800" b="1" i="0">
              <a:effectLst/>
              <a:latin typeface="Arial" panose="020B0604020202020204" pitchFamily="34" charset="0"/>
            </a:endParaRPr>
          </a:p>
          <a:p>
            <a:pPr algn="l" rtl="0" fontAlgn="base">
              <a:buFont typeface="Arial" panose="020B0604020202020204" pitchFamily="34" charset="0"/>
              <a:buChar char="•"/>
            </a:pPr>
            <a:r>
              <a:rPr lang="en-GB" sz="1800" b="1" i="0">
                <a:solidFill>
                  <a:srgbClr val="D13438"/>
                </a:solidFill>
                <a:effectLst/>
                <a:latin typeface="Arial" panose="020B0604020202020204" pitchFamily="34" charset="0"/>
              </a:rPr>
              <a:t>We now have a scalable platform with the data captured consistently. </a:t>
            </a:r>
            <a:r>
              <a:rPr lang="en-GB" sz="1800" b="1" i="0">
                <a:effectLst/>
                <a:latin typeface="Arial" panose="020B0604020202020204" pitchFamily="34" charset="0"/>
              </a:rPr>
              <a:t> </a:t>
            </a:r>
          </a:p>
          <a:p>
            <a:pPr algn="l" rtl="0" fontAlgn="base">
              <a:buFont typeface="Arial" panose="020B0604020202020204" pitchFamily="34" charset="0"/>
              <a:buChar char="•"/>
            </a:pPr>
            <a:endParaRPr lang="en-GB" sz="1800" b="1" i="0">
              <a:solidFill>
                <a:srgbClr val="D13438"/>
              </a:solidFill>
              <a:effectLst/>
              <a:latin typeface="Arial" panose="020B0604020202020204" pitchFamily="34" charset="0"/>
            </a:endParaRPr>
          </a:p>
          <a:p>
            <a:pPr algn="l" rtl="0" fontAlgn="base">
              <a:buFont typeface="Arial" panose="020B0604020202020204" pitchFamily="34" charset="0"/>
              <a:buChar char="•"/>
            </a:pPr>
            <a:r>
              <a:rPr lang="en-GB" sz="1800" b="1" i="0">
                <a:solidFill>
                  <a:srgbClr val="D13438"/>
                </a:solidFill>
                <a:effectLst/>
                <a:latin typeface="Arial" panose="020B0604020202020204" pitchFamily="34" charset="0"/>
              </a:rPr>
              <a:t>We have all the data together; geo-stamped, timestamped for ease of correlation. </a:t>
            </a:r>
            <a:r>
              <a:rPr lang="en-GB" sz="1800" b="1" i="0">
                <a:effectLst/>
                <a:latin typeface="Arial" panose="020B0604020202020204" pitchFamily="34" charset="0"/>
              </a:rPr>
              <a:t> </a:t>
            </a:r>
          </a:p>
          <a:p>
            <a:pPr algn="l" rtl="0" fontAlgn="base">
              <a:buFont typeface="Arial" panose="020B0604020202020204" pitchFamily="34" charset="0"/>
              <a:buChar char="•"/>
            </a:pPr>
            <a:endParaRPr lang="en-GB" sz="1800" b="1" i="0">
              <a:effectLst/>
              <a:latin typeface="Arial" panose="020B0604020202020204" pitchFamily="34" charset="0"/>
            </a:endParaRPr>
          </a:p>
          <a:p>
            <a:pPr algn="l" rtl="0" fontAlgn="base">
              <a:buFont typeface="Arial" panose="020B0604020202020204" pitchFamily="34" charset="0"/>
              <a:buChar char="•"/>
            </a:pPr>
            <a:r>
              <a:rPr lang="en-GB" sz="1800" b="1" i="0">
                <a:solidFill>
                  <a:srgbClr val="D13438"/>
                </a:solidFill>
                <a:effectLst/>
                <a:latin typeface="Arial" panose="020B0604020202020204" pitchFamily="34" charset="0"/>
              </a:rPr>
              <a:t>We have included automation of validation of taxonomies to help scientists manage data quality at greater scale. </a:t>
            </a:r>
            <a:r>
              <a:rPr lang="en-GB" sz="1800" b="1" i="0">
                <a:effectLst/>
                <a:latin typeface="Arial" panose="020B0604020202020204" pitchFamily="34" charset="0"/>
              </a:rPr>
              <a:t> </a:t>
            </a:r>
          </a:p>
          <a:p>
            <a:endParaRPr lang="en-US"/>
          </a:p>
          <a:p>
            <a:endParaRPr lang="en-US"/>
          </a:p>
          <a:p>
            <a:endParaRPr lang="en-US"/>
          </a:p>
          <a:p>
            <a:r>
              <a:rPr lang="en-GB" b="0" i="0">
                <a:solidFill>
                  <a:srgbClr val="212529"/>
                </a:solidFill>
                <a:effectLst/>
                <a:highlight>
                  <a:srgbClr val="FFFFFF"/>
                </a:highlight>
                <a:latin typeface="Ember"/>
              </a:rPr>
              <a:t>Um The museum really wanted to build an extensible platform. So an ecosystem of tools that facilitated, you know, capturing, storing, curating and validating for onward use, essentially visual and environmental DNA based observations of plants and wildlife, as well as um say environmental and acoustic monitoring data from the high spatial resolution sensor network in the gardens that they're redeveloping. And really they wanted to build a single source of truth for different types of biodiversity data. It's never been done before really. Um previous projects were either much smaller scale or stand alone or for specific needs and data types. And actually, Carson is going to touch on one of these projects that has a very specific need and data type later. And their challenge really was bringing together the data in a way that researchers could very easily exploit and doing this would enable say the museum scientists to build scientific evidence of the impacts of habitat creation or restoration or translocation very quickly, essentially. </a:t>
            </a:r>
            <a:endParaRPr lang="en-US"/>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FEB175-7AE1-4B66-A823-55E80A74AF1C}"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91142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171450" indent="-171450">
              <a:buFontTx/>
              <a:buChar char="-"/>
            </a:pPr>
            <a:r>
              <a:rPr lang="en-US" b="1"/>
              <a:t>With the Data </a:t>
            </a:r>
            <a:r>
              <a:rPr lang="en-US" b="1" err="1"/>
              <a:t>EcoSystem</a:t>
            </a:r>
            <a:r>
              <a:rPr lang="en-US" b="1"/>
              <a:t>, there was a multitude of types of data, including visual observations but also the likes of </a:t>
            </a:r>
            <a:r>
              <a:rPr lang="en-US" b="1" err="1"/>
              <a:t>Enviromental</a:t>
            </a:r>
            <a:r>
              <a:rPr lang="en-US" b="1"/>
              <a:t> DNA </a:t>
            </a:r>
          </a:p>
          <a:p>
            <a:pPr marL="171450" indent="-171450">
              <a:buFontTx/>
              <a:buChar char="-"/>
            </a:pPr>
            <a:r>
              <a:rPr lang="en-US" b="1"/>
              <a:t>Environmental DNA looks at the organic matter surrounding the environment of an organism. As, in any environmental sample, there are remnants of other organisms such as dead skin cells, </a:t>
            </a:r>
            <a:r>
              <a:rPr lang="en-US" b="1" err="1"/>
              <a:t>faeces</a:t>
            </a:r>
            <a:r>
              <a:rPr lang="en-US" b="1"/>
              <a:t>, mucus and so on.</a:t>
            </a:r>
          </a:p>
          <a:p>
            <a:pPr marL="171450" indent="-171450">
              <a:buFontTx/>
              <a:buChar char="-"/>
            </a:pPr>
            <a:r>
              <a:rPr lang="en-US" b="1"/>
              <a:t>Environmental DNA (</a:t>
            </a:r>
            <a:r>
              <a:rPr lang="en-IE" b="1"/>
              <a:t>eDNA) allows us to consider the whole diversity of life, including extremely species-rich groups such as invertebrates and rarer species that may be overlooked by conventional surveys.</a:t>
            </a:r>
          </a:p>
          <a:p>
            <a:pPr marL="171450" indent="-171450">
              <a:buFontTx/>
              <a:buChar char="-"/>
            </a:pPr>
            <a:r>
              <a:rPr lang="en-IE" b="1"/>
              <a:t>Acoustic measurements, like that recorded for the Nature Overheard can be sounds that we hear around the environment of a given organism </a:t>
            </a:r>
          </a:p>
          <a:p>
            <a:pPr marL="171450" indent="-171450">
              <a:buFontTx/>
              <a:buChar char="-"/>
            </a:pPr>
            <a:r>
              <a:rPr lang="en-IE" b="1"/>
              <a:t>And visual observations are sightings of wildlife by scientists, researchers and the community in specific geographic locations. </a:t>
            </a:r>
          </a:p>
          <a:p>
            <a:pPr marL="171450" indent="-171450">
              <a:buFontTx/>
              <a:buChar char="-"/>
            </a:pPr>
            <a:endParaRPr lang="en-IE" b="1"/>
          </a:p>
          <a:p>
            <a:pPr marL="171450" indent="-171450">
              <a:buFontTx/>
              <a:buChar char="-"/>
            </a:pPr>
            <a:r>
              <a:rPr lang="en-IE" b="1"/>
              <a:t>This is all fed into the DE and can be used for a variety of different purposes </a:t>
            </a:r>
          </a:p>
          <a:p>
            <a:pPr marL="171450" indent="-171450">
              <a:buFontTx/>
              <a:buChar char="-"/>
            </a:pPr>
            <a:endParaRPr lang="en-IE" b="1"/>
          </a:p>
          <a:p>
            <a:pPr marL="171450" indent="-171450">
              <a:buFontTx/>
              <a:buChar char="-"/>
            </a:pPr>
            <a:endParaRPr lang="en-IE" b="1"/>
          </a:p>
          <a:p>
            <a:pPr marL="171450" indent="-171450">
              <a:buFontTx/>
              <a:buChar char="-"/>
            </a:pPr>
            <a:r>
              <a:rPr lang="en-GB" b="0" i="0">
                <a:solidFill>
                  <a:srgbClr val="212529"/>
                </a:solidFill>
                <a:effectLst/>
                <a:highlight>
                  <a:srgbClr val="FFFFFF"/>
                </a:highlight>
                <a:latin typeface="Ember"/>
              </a:rPr>
              <a:t>So this is sort of um at a at a high level, at a conceptual level what it looks like. So you have say on the left hand side, as I mentioned, the likes of environmental DNA. So I did promise that I'd define what this is. And so environmental DNA essentially looks at the organic matter surrounding the environment of an organism. So if you think about any environmental sample, right? So you can see uh where a particular worm was, for example, in, in a location in in its habitat, environmental DNA. Um not only looks at the um the specimen itself, but it also considers the whole diversity of life including um say species rich groups such as invertebrates, etcetera. And really what it does is it looks at that environmental sample to see whether there are remnants of other organisms such as dead skin cells, uh such as *** or mucus or so on. And this allows us to get a much better picture of some of those rarer species that might have been overlooked by conventional surveys. Um Then we have, as I mentioned uh acoustic data and then visual observations as well. So that's, that's a sighting essentially if you see a particular animal or plant in a particular location, you can record and say, OK, I saw this particular, um I saw a rhino in the park, for example, um a little bit unlikely, but you know, you can record it if it happened to. So the idea is that with that data ecosystem, uh this can be fed in and used for a variety of different purposes, whether it's the, the museum's researchers, whether it's the general public, um the wider scientific community and so on.</a:t>
            </a:r>
            <a:endParaRPr lang="en-US" b="1"/>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FEB175-7AE1-4B66-A823-55E80A74AF1C}"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2150211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171450" indent="-171450">
              <a:buFontTx/>
              <a:buChar char="-"/>
            </a:pPr>
            <a:r>
              <a:rPr lang="en-US" b="1"/>
              <a:t>From a data derivation and analysis perspective, a Lambda function sends </a:t>
            </a:r>
            <a:r>
              <a:rPr lang="en-US" b="1" err="1"/>
              <a:t>DocumentDB</a:t>
            </a:r>
            <a:r>
              <a:rPr lang="en-US" b="1"/>
              <a:t> events via Kinesis Firehose to an S3 bucket. From there, a Glue Spark job is triggered and the outputs stored back into Amazon S3</a:t>
            </a:r>
          </a:p>
          <a:p>
            <a:pPr marL="171450" indent="-171450">
              <a:buFontTx/>
              <a:buChar char="-"/>
            </a:pPr>
            <a:r>
              <a:rPr lang="en-US" b="1"/>
              <a:t>The </a:t>
            </a:r>
            <a:r>
              <a:rPr lang="en-US" b="1" err="1"/>
              <a:t>Sagemaker</a:t>
            </a:r>
            <a:r>
              <a:rPr lang="en-US" b="1"/>
              <a:t> notebooks here are for R Studio that will be used by the scientists to utilize the data collected by DE </a:t>
            </a:r>
          </a:p>
          <a:p>
            <a:pPr marL="171450" indent="-171450">
              <a:buFontTx/>
              <a:buChar char="-"/>
            </a:pPr>
            <a:r>
              <a:rPr lang="en-US" b="1"/>
              <a:t>Worth mentioning here that </a:t>
            </a:r>
            <a:r>
              <a:rPr lang="en-US" b="1" err="1"/>
              <a:t>Vaticle’s</a:t>
            </a:r>
            <a:r>
              <a:rPr lang="en-US" b="1"/>
              <a:t> </a:t>
            </a:r>
            <a:r>
              <a:rPr lang="en-US" b="1" err="1"/>
              <a:t>TypeDB</a:t>
            </a:r>
            <a:r>
              <a:rPr lang="en-US" b="1"/>
              <a:t> is used for Taxonomic equivalence as well (making sure the DE can take data from disparate sources and create this ‘common source of truth’ for all biodiversity data.</a:t>
            </a:r>
          </a:p>
          <a:p>
            <a:pPr marL="171450" indent="-171450">
              <a:buFontTx/>
              <a:buChar char="-"/>
            </a:pPr>
            <a:endParaRPr lang="en-US"/>
          </a:p>
          <a:p>
            <a:pPr marL="171450" indent="-171450">
              <a:buFontTx/>
              <a:buChar char="-"/>
            </a:pPr>
            <a:endParaRPr lang="en-US"/>
          </a:p>
          <a:p>
            <a:pPr marL="171450" indent="-171450">
              <a:buFontTx/>
              <a:buChar char="-"/>
            </a:pPr>
            <a:r>
              <a:rPr lang="en-GB" b="0" i="0">
                <a:solidFill>
                  <a:srgbClr val="212529"/>
                </a:solidFill>
                <a:effectLst/>
                <a:highlight>
                  <a:srgbClr val="FFFFFF"/>
                </a:highlight>
                <a:latin typeface="Ember"/>
              </a:rPr>
              <a:t>And then from a data derivation and analysis perspective, we have LAMBDA which sends document DB events via kinesis firehose to an S3 bucket. And from there um a glue spark job is triggered and the outputs are stored back into S3. Um We then have Sage Baker notebooks for our studio that be used or for, for um for uh notebooks as well essentially, that will be used by scientists to utilize the notebook. Sorry, it will be used by scientists to utilize some things like um uh the data collected by the data ecosystem and to perform um taxonomic equivalents and and so on</a:t>
            </a:r>
            <a:endParaRPr lang="en-US"/>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FEB175-7AE1-4B66-A823-55E80A74AF1C}"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112289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We’ve had a few major releases supporting research projects within UNP.</a:t>
            </a:r>
            <a:endParaRPr lang="en-GB"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They have all focused on data collection – we can’t enrich or share data if we don’t collect it to begin with.</a:t>
            </a:r>
            <a:endParaRPr lang="en-GB"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Our focus has been on gathering data and improving systems to enable us to scale. Gardens open in summer therefore there will be a lot more biological recording activity. A lot of recent work has been behind the scenes improving data architecture etc.</a:t>
            </a:r>
            <a:endParaRPr lang="en-GB"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This leads nicely into how cloud has helped with this</a:t>
            </a:r>
          </a:p>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With serverless technology, resources are scaled automatically on demand, ensuring efficient and cost-effective scalability. Some examples of AWS services used are:</a:t>
            </a:r>
            <a:endParaRPr lang="en-GB" sz="1200" kern="100">
              <a:effectLst/>
              <a:latin typeface="Calibri" panose="020F0502020204030204" pitchFamily="34" charset="0"/>
              <a:ea typeface="Calibri" panose="020F0502020204030204" pitchFamily="34" charset="0"/>
              <a:cs typeface="Arial" panose="020B0604020202020204" pitchFamily="34" charset="0"/>
            </a:endParaRPr>
          </a:p>
          <a:p>
            <a:pPr marL="742950" lvl="1" indent="-285750">
              <a:buFont typeface="Courier New" panose="02070309020205020404" pitchFamily="49" charset="0"/>
              <a:buChar char="o"/>
            </a:pPr>
            <a:r>
              <a:rPr lang="en-IE" sz="1200" i="1" kern="100">
                <a:effectLst/>
                <a:latin typeface="Calibri" panose="020F0502020204030204" pitchFamily="34" charset="0"/>
                <a:ea typeface="Calibri" panose="020F0502020204030204" pitchFamily="34" charset="0"/>
                <a:cs typeface="Times New Roman" panose="02020603050405020304" pitchFamily="18" charset="0"/>
              </a:rPr>
              <a:t>AWS </a:t>
            </a:r>
            <a:r>
              <a:rPr lang="en-IE" sz="1200" i="1" kern="100" err="1">
                <a:effectLst/>
                <a:latin typeface="Calibri" panose="020F0502020204030204" pitchFamily="34" charset="0"/>
                <a:ea typeface="Calibri" panose="020F0502020204030204" pitchFamily="34" charset="0"/>
                <a:cs typeface="Times New Roman" panose="02020603050405020304" pitchFamily="18" charset="0"/>
              </a:rPr>
              <a:t>Fargate</a:t>
            </a:r>
            <a:r>
              <a:rPr lang="en-IE" sz="1200" i="1" kern="100">
                <a:effectLst/>
                <a:latin typeface="Calibri" panose="020F0502020204030204" pitchFamily="34" charset="0"/>
                <a:ea typeface="Calibri" panose="020F0502020204030204" pitchFamily="34" charset="0"/>
                <a:cs typeface="Times New Roman" panose="02020603050405020304" pitchFamily="18" charset="0"/>
              </a:rPr>
              <a:t>: TEE, community science and observations applications.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IE" sz="1200" i="1" kern="100">
                <a:effectLst/>
                <a:latin typeface="Calibri" panose="020F0502020204030204" pitchFamily="34" charset="0"/>
                <a:ea typeface="Calibri" panose="020F0502020204030204" pitchFamily="34" charset="0"/>
                <a:cs typeface="Times New Roman" panose="02020603050405020304" pitchFamily="18" charset="0"/>
              </a:rPr>
              <a:t>AWS Lambda: audio file uploads and sample processing.</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IE" sz="1200" i="1" kern="100">
                <a:effectLst/>
                <a:latin typeface="Calibri" panose="020F0502020204030204" pitchFamily="34" charset="0"/>
                <a:ea typeface="Calibri" panose="020F0502020204030204" pitchFamily="34" charset="0"/>
                <a:cs typeface="Times New Roman" panose="02020603050405020304" pitchFamily="18" charset="0"/>
              </a:rPr>
              <a:t>AWS Glue: Pipelines for data ingestion and integration from different sources.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Serverless has been quite beneficial from a cost perspective as traffic is expected to pick up as the platform develops.</a:t>
            </a:r>
            <a:endParaRPr lang="en-GB"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We’ve released an API for the Taxonomic Equivalence Engine created by Thoughtworks. This is used to determine standard species names from different databases in the eDNA data. So far 4,717 unique species have been searched in TEE with over 17,000 matches being made in 50,000 detections. </a:t>
            </a:r>
            <a:endParaRPr lang="en-GB" sz="12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itchFamily="2" charset="2"/>
              <a:buChar char=""/>
            </a:pPr>
            <a:r>
              <a:rPr lang="en-IE" sz="1200" i="1" kern="100">
                <a:effectLst/>
                <a:latin typeface="Calibri" panose="020F0502020204030204" pitchFamily="34" charset="0"/>
                <a:ea typeface="Calibri" panose="020F0502020204030204" pitchFamily="34" charset="0"/>
                <a:cs typeface="Arial" panose="020B0604020202020204" pitchFamily="34" charset="0"/>
              </a:rPr>
              <a:t>We have released a data model and API recently, for raspberry pi devices to upload audio recordings and environmental data like temperature/humidity. The raspberry pi devices are set to record circa 7GB of audio data a day. We can ingest this data into the DE continuously utilising AWS Lambda, forecasting upwards of 2TB of audio data in a year.</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2925200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412AA-F341-42D4-BE05-AD5B3D37A2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743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0E94A5-E865-479E-B1A6-4D1D0FCE9602}" type="slidenum">
              <a:rPr lang="en-GB" smtClean="0"/>
              <a:t>25</a:t>
            </a:fld>
            <a:endParaRPr lang="en-GB"/>
          </a:p>
        </p:txBody>
      </p:sp>
    </p:spTree>
    <p:extLst>
      <p:ext uri="{BB962C8B-B14F-4D97-AF65-F5344CB8AC3E}">
        <p14:creationId xmlns:p14="http://schemas.microsoft.com/office/powerpoint/2010/main" val="141650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ea typeface="Segoe UI" panose="020B0502040204020203" pitchFamily="34" charset="0"/>
                <a:cs typeface="Calibri"/>
              </a:rPr>
              <a:t>A significant element of our work focuses on how we can actively progress data-led recovery of nature here in the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ea typeface="Segoe UI" panose="020B0502040204020203"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ea typeface="Segoe UI" panose="020B0502040204020203" pitchFamily="34" charset="0"/>
                <a:cs typeface="Calibri"/>
              </a:rPr>
              <a:t>The UK has some of the most depleted nature in the world and a large proportion of species and habitats are in decline. And this matters – the nature that surrounds us is essential to our existence and ways of life, from pollinating many of our food crops, purifying air and water. Through to helping to mitigate the impacts of global climate change through carbon storage, flood resilience.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ea typeface="Segoe UI" panose="020B0502040204020203"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ea typeface="Segoe UI" panose="020B0502040204020203" pitchFamily="34" charset="0"/>
                <a:cs typeface="Calibri"/>
              </a:rPr>
              <a:t>And we also know that spending time in nature confers direct mental and physical wellbeing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Segoe UI" panose="020B0502040204020203" pitchFamily="34" charset="0"/>
              <a:cs typeface="Segoe UI" panose="020B0502040204020203" pitchFamily="34" charset="0"/>
            </a:endParaRPr>
          </a:p>
          <a:p>
            <a:endParaRPr lang="en-GB">
              <a:ea typeface="Segoe UI" panose="020B0502040204020203" pitchFamily="34" charset="0"/>
              <a:cs typeface="Calibri"/>
            </a:endParaRPr>
          </a:p>
          <a:p>
            <a:endParaRPr lang="en-GB">
              <a:ea typeface="Segoe UI" panose="020B0502040204020203" pitchFamily="34" charset="0"/>
              <a:cs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2DF71-427B-433B-9759-718D1131A5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99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And today we wanted to introduce one of our most ambitious programmes that aims to inspire a connection with nature and progress UK nature recovery</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It’s called the Urban Nature Project and is a programme that is led by the NHM in collaboration with a UK-wide partnership of cultural organisations and conservation charities. To underpin the science outputs of the project we are creating a Data Ecosystem powered by AWS technology</a:t>
            </a:r>
            <a:endParaRPr lang="en-GB">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2DF71-427B-433B-9759-718D1131A5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50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Urban centres can be challenging places to live in for nature and people alike. We know that habitats can be fragmented and disturbed and also that the disconnect between people and nature (and wellbeing benefits we receive from nature) can be greatest in these areas. But they are also where we’re most likely to interact with nature and w</a:t>
            </a:r>
            <a:r>
              <a:rPr lang="en-GB" sz="1200"/>
              <a:t>e know that if you care about something you are more likely to take steps to protect it</a:t>
            </a:r>
            <a:endParaRPr lang="en-GB" sz="1200">
              <a:cs typeface="Calibri"/>
            </a:endParaRPr>
          </a:p>
          <a:p>
            <a:endParaRPr lang="en-GB"/>
          </a:p>
        </p:txBody>
      </p:sp>
      <p:sp>
        <p:nvSpPr>
          <p:cNvPr id="4" name="Slide Number Placeholder 3"/>
          <p:cNvSpPr>
            <a:spLocks noGrp="1"/>
          </p:cNvSpPr>
          <p:nvPr>
            <p:ph type="sldNum" sz="quarter" idx="5"/>
          </p:nvPr>
        </p:nvSpPr>
        <p:spPr/>
        <p:txBody>
          <a:bodyPr/>
          <a:lstStyle/>
          <a:p>
            <a:fld id="{A4F91003-F39F-4F8D-8679-EDC059FD2CB3}" type="slidenum">
              <a:rPr lang="en-GB" smtClean="0"/>
              <a:t>5</a:t>
            </a:fld>
            <a:endParaRPr lang="en-GB"/>
          </a:p>
        </p:txBody>
      </p:sp>
    </p:spTree>
    <p:extLst>
      <p:ext uri="{BB962C8B-B14F-4D97-AF65-F5344CB8AC3E}">
        <p14:creationId xmlns:p14="http://schemas.microsoft.com/office/powerpoint/2010/main" val="1621273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a:effectLst/>
                <a:latin typeface="Calibri" panose="020F0502020204030204" pitchFamily="34" charset="0"/>
                <a:ea typeface="Calibri" panose="020F0502020204030204" pitchFamily="34" charset="0"/>
                <a:cs typeface="Times New Roman" panose="02020603050405020304" pitchFamily="18" charset="0"/>
              </a:rPr>
              <a:t>To tackle these challenges, we are working with a network of Museums across the UK – shown here on this map to develop:</a:t>
            </a:r>
          </a:p>
          <a:p>
            <a:pPr marL="342900" lvl="0" indent="-342900">
              <a:lnSpc>
                <a:spcPct val="107000"/>
              </a:lnSpc>
              <a:spcAft>
                <a:spcPts val="800"/>
              </a:spcAft>
              <a:buFont typeface="Arial" panose="020B0604020202020204" pitchFamily="34" charset="0"/>
              <a:buChar char="•"/>
              <a:tabLst>
                <a:tab pos="457200" algn="l"/>
              </a:tabLst>
            </a:pPr>
            <a:r>
              <a:rPr lang="en-GB" sz="1800" kern="100">
                <a:effectLst/>
                <a:latin typeface="Calibri" panose="020F0502020204030204" pitchFamily="34" charset="0"/>
                <a:ea typeface="Calibri" panose="020F0502020204030204" pitchFamily="34" charset="0"/>
                <a:cs typeface="Times New Roman" panose="02020603050405020304" pitchFamily="18" charset="0"/>
              </a:rPr>
              <a:t>opportunities for young people, families and schools to connect with and learn about their local nature and then take nature-positive actions</a:t>
            </a:r>
          </a:p>
          <a:p>
            <a:pPr marL="342900" lvl="0" indent="-342900">
              <a:lnSpc>
                <a:spcPct val="107000"/>
              </a:lnSpc>
              <a:spcAft>
                <a:spcPts val="800"/>
              </a:spcAft>
              <a:buFont typeface="Arial" panose="020B0604020202020204" pitchFamily="34" charset="0"/>
              <a:buChar char="•"/>
              <a:tabLst>
                <a:tab pos="457200" algn="l"/>
              </a:tabLst>
            </a:pPr>
            <a:r>
              <a:rPr lang="en-GB" sz="1800" kern="100">
                <a:effectLst/>
                <a:latin typeface="Calibri" panose="020F0502020204030204" pitchFamily="34" charset="0"/>
                <a:ea typeface="Calibri" panose="020F0502020204030204" pitchFamily="34" charset="0"/>
                <a:cs typeface="Times New Roman" panose="02020603050405020304" pitchFamily="18" charset="0"/>
              </a:rPr>
              <a:t>Training that supports young people to develop green skills</a:t>
            </a:r>
          </a:p>
          <a:p>
            <a:pPr marL="342900" lvl="0" indent="-342900">
              <a:lnSpc>
                <a:spcPct val="107000"/>
              </a:lnSpc>
              <a:spcAft>
                <a:spcPts val="800"/>
              </a:spcAft>
              <a:buFont typeface="Arial" panose="020B0604020202020204" pitchFamily="34" charset="0"/>
              <a:buChar char="•"/>
              <a:tabLst>
                <a:tab pos="457200" algn="l"/>
              </a:tabLst>
            </a:pPr>
            <a:r>
              <a:rPr lang="en-GB" sz="1800" kern="100">
                <a:effectLst/>
                <a:latin typeface="Calibri" panose="020F0502020204030204" pitchFamily="34" charset="0"/>
                <a:ea typeface="Calibri" panose="020F0502020204030204" pitchFamily="34" charset="0"/>
                <a:cs typeface="Times New Roman" panose="02020603050405020304" pitchFamily="18" charset="0"/>
              </a:rPr>
              <a:t>and scientific research, tools and networks to help better understand urban biodiversity and support evidence-informed actions that help nature recover</a:t>
            </a:r>
          </a:p>
          <a:p>
            <a:pPr marL="342900" lvl="0" indent="-342900">
              <a:lnSpc>
                <a:spcPct val="107000"/>
              </a:lnSpc>
              <a:spcAft>
                <a:spcPts val="800"/>
              </a:spcAft>
              <a:buFont typeface="Arial" panose="020B0604020202020204" pitchFamily="34" charset="0"/>
              <a:buChar char="•"/>
              <a:tabLst>
                <a:tab pos="457200" algn="l"/>
              </a:tabLst>
            </a:pPr>
            <a:r>
              <a:rPr lang="en-GB" sz="1800" kern="100">
                <a:effectLst/>
                <a:latin typeface="Calibri" panose="020F0502020204030204" pitchFamily="34" charset="0"/>
                <a:ea typeface="Calibri" panose="020F0502020204030204" pitchFamily="34" charset="0"/>
                <a:cs typeface="Times New Roman" panose="02020603050405020304" pitchFamily="18" charset="0"/>
              </a:rPr>
              <a:t>As part of this work we are transforming the Museum’s gardens into an outdoor gallery and living laboratory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71D48-67C1-2C40-9E87-799BE93353B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032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 let’s start on our own doorstep. We are currently redeveloping the 5 acres of space that surround the Museum – new gardens will open next month and for the first time since we opened in 1881 they’ll form a coherent visitor experience</a:t>
            </a:r>
          </a:p>
          <a:p>
            <a:endParaRPr lang="en-GB"/>
          </a:p>
          <a:p>
            <a:r>
              <a:rPr lang="en-GB"/>
              <a:t>The garden focuses on change at different scales, starting with our new evolution garden that will immerse our visitors in processes of natural change – a walk through 500 million years of evolution of life on land up to the current epoch – the Anthropocene within which humans have had such widescale impacts.</a:t>
            </a: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As we move past the main museum entrance our visitors will enter the nature discovery garden. This has a very different look and feel. We will be encouraging visitors to slow down and explore present day urban wildlife. To reflect on their connection with nature and explore the roles that they can play in supporting its future. We know that this is something that our audience are keen to do.</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Planting scheme comprises typical native habitats that can thrive in this highly urban central London location – different types of grassland and woodland and park-style planting and a network of ponds. It doubles the size of our existing wildlife garden and showcases how different scales of intervention can support wildlife.</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Just out of sight will be an area focusing on urban nature in a changing climate – which will have a more mediterranean feel – along with a local community garden.</a:t>
            </a:r>
          </a:p>
          <a:p>
            <a:endParaRPr lang="en-GB"/>
          </a:p>
        </p:txBody>
      </p:sp>
      <p:sp>
        <p:nvSpPr>
          <p:cNvPr id="4" name="Slide Number Placeholder 3"/>
          <p:cNvSpPr>
            <a:spLocks noGrp="1"/>
          </p:cNvSpPr>
          <p:nvPr>
            <p:ph type="sldNum" sz="quarter" idx="5"/>
          </p:nvPr>
        </p:nvSpPr>
        <p:spPr/>
        <p:txBody>
          <a:bodyPr/>
          <a:lstStyle/>
          <a:p>
            <a:fld id="{DC371D48-67C1-2C40-9E87-799BE93353B4}" type="slidenum">
              <a:rPr lang="en-GB" smtClean="0"/>
              <a:pPr/>
              <a:t>7</a:t>
            </a:fld>
            <a:endParaRPr lang="en-GB"/>
          </a:p>
        </p:txBody>
      </p:sp>
    </p:spTree>
    <p:extLst>
      <p:ext uri="{BB962C8B-B14F-4D97-AF65-F5344CB8AC3E}">
        <p14:creationId xmlns:p14="http://schemas.microsoft.com/office/powerpoint/2010/main" val="3237512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This area of our gardens will also include a new teaching and activity centre sponsored by AWS that will increase our capacity to deliver outdoor education to school pupils and adult learners. The building is sensitively designed to fit with the landscape and will contain a classroom, a science lab and space for our garden volunteers. Digital display</a:t>
            </a:r>
          </a:p>
        </p:txBody>
      </p:sp>
      <p:sp>
        <p:nvSpPr>
          <p:cNvPr id="4" name="Slide Number Placeholder 3"/>
          <p:cNvSpPr>
            <a:spLocks noGrp="1"/>
          </p:cNvSpPr>
          <p:nvPr>
            <p:ph type="sldNum" sz="quarter" idx="5"/>
          </p:nvPr>
        </p:nvSpPr>
        <p:spPr/>
        <p:txBody>
          <a:bodyPr/>
          <a:lstStyle/>
          <a:p>
            <a:fld id="{9BBD8235-C649-124B-BDD7-0A10A252A98C}" type="slidenum">
              <a:rPr lang="en-GB" smtClean="0"/>
              <a:t>8</a:t>
            </a:fld>
            <a:endParaRPr lang="en-GB"/>
          </a:p>
        </p:txBody>
      </p:sp>
    </p:spTree>
    <p:extLst>
      <p:ext uri="{BB962C8B-B14F-4D97-AF65-F5344CB8AC3E}">
        <p14:creationId xmlns:p14="http://schemas.microsoft.com/office/powerpoint/2010/main" val="795210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Sensor network and in-depth monitoring transects are key – holistic picture</a:t>
            </a: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 aspect of the gardens we wanted to focus on today though is that it will form a collaborative hub for urban biodiversity monitoring and nature recovery research</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 site will be a living laboratory where we can study urban nature and environment, including how our garden biodiversity changes seasonally and over longer timescales.  It will be somewhere where we can test new methods and directly engage visitors in our science. </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 intention is to build a holistic (digital) picture of the wealth of biodiversity and structure of the environment across the site, which will become one of the most active urban research stations globally.</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Will now spend a few minutes unpicking how were applying nature tech in these different ways</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And over the past 5 years have been developing </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To facilitate this research we are including a power and data-web buried beneath the surface across the whole site from which we can attach an array of environmental sensors, measure sounds and photosynthesis levels and air pollution for example.</a:t>
            </a:r>
          </a:p>
          <a:p>
            <a:endParaRPr lang="en-GB"/>
          </a:p>
        </p:txBody>
      </p:sp>
      <p:sp>
        <p:nvSpPr>
          <p:cNvPr id="4" name="Slide Number Placeholder 3"/>
          <p:cNvSpPr>
            <a:spLocks noGrp="1"/>
          </p:cNvSpPr>
          <p:nvPr>
            <p:ph type="sldNum" sz="quarter" idx="5"/>
          </p:nvPr>
        </p:nvSpPr>
        <p:spPr/>
        <p:txBody>
          <a:bodyPr/>
          <a:lstStyle/>
          <a:p>
            <a:fld id="{A4F91003-F39F-4F8D-8679-EDC059FD2CB3}" type="slidenum">
              <a:rPr lang="en-GB" smtClean="0"/>
              <a:t>9</a:t>
            </a:fld>
            <a:endParaRPr lang="en-GB"/>
          </a:p>
        </p:txBody>
      </p:sp>
    </p:spTree>
    <p:extLst>
      <p:ext uri="{BB962C8B-B14F-4D97-AF65-F5344CB8AC3E}">
        <p14:creationId xmlns:p14="http://schemas.microsoft.com/office/powerpoint/2010/main" val="69506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F1-BB3B-73E4-B39F-107CD58263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7958CB-536C-BBF0-48D5-DEB0CE026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034D15-0203-1422-CC15-23119B88D443}"/>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5" name="Footer Placeholder 4">
            <a:extLst>
              <a:ext uri="{FF2B5EF4-FFF2-40B4-BE49-F238E27FC236}">
                <a16:creationId xmlns:a16="http://schemas.microsoft.com/office/drawing/2014/main" id="{1221C665-49BE-E6C1-55F4-177A3F19FB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91EA4-2D28-7619-4CEF-2075024FA035}"/>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964682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E1A8-B1EF-81DF-171E-E1E2C137D0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C215A1-4698-633C-140D-8FBAB902A4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D77B8F-FEC7-E776-03D4-84FA3B01DA80}"/>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5" name="Footer Placeholder 4">
            <a:extLst>
              <a:ext uri="{FF2B5EF4-FFF2-40B4-BE49-F238E27FC236}">
                <a16:creationId xmlns:a16="http://schemas.microsoft.com/office/drawing/2014/main" id="{9F04909F-435C-58B0-1D19-8EF5F18E09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DF41F-6164-6723-86C7-5B21B07BE7E5}"/>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2932558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 Image 3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7729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 Image 4 – Anthracit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808100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Large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0889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59078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411152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817714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Image Only – Wh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7464531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55153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 Infographics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7679927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9814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96FC7-9288-3A75-1F22-1AA6F6C211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B0AC38-B041-CC01-1604-F92897E99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C944B3-8D93-91A4-0EF6-DA47629EB273}"/>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5" name="Footer Placeholder 4">
            <a:extLst>
              <a:ext uri="{FF2B5EF4-FFF2-40B4-BE49-F238E27FC236}">
                <a16:creationId xmlns:a16="http://schemas.microsoft.com/office/drawing/2014/main" id="{00236F8E-EA43-8BB7-C53E-52F2E60E7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676D54-78AC-E3D0-224F-EFB147C4E410}"/>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47984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979924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835571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 Two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221793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2841653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Slide – Anthrac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4229284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am Four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6837699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Multi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51166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9936046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244753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947769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tx1"/>
                </a:solidFill>
              </a:defRPr>
            </a:lvl1pPr>
            <a:lvl2pPr>
              <a:defRPr sz="1800">
                <a:solidFill>
                  <a:schemeClr val="tx1"/>
                </a:solidFill>
              </a:defRPr>
            </a:lvl2pPr>
            <a:lvl3pPr>
              <a:defRPr sz="1800" b="0" i="0">
                <a:solidFill>
                  <a:schemeClr val="tx1"/>
                </a:solidFill>
                <a:latin typeface="+mn-lt"/>
              </a:defRPr>
            </a:lvl3pPr>
            <a:lvl4pPr>
              <a:defRPr>
                <a:solidFill>
                  <a:schemeClr val="tx1"/>
                </a:solidFill>
              </a:defRPr>
            </a:lvl4pPr>
            <a:lvl5pPr marL="32400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1419787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1258212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902804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6095948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74363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2222388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104508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342298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4744127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70554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328983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0275135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815601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408735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07430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343198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286777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7804703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40563446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2021943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380261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37084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323771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143711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375845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996082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800271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119072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779142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329552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52010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953409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67111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735254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38441829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6471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58030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35444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3058588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Tree>
    <p:extLst>
      <p:ext uri="{BB962C8B-B14F-4D97-AF65-F5344CB8AC3E}">
        <p14:creationId xmlns:p14="http://schemas.microsoft.com/office/powerpoint/2010/main" val="38037042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36976081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23663260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4080608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9" y="614013"/>
            <a:ext cx="4117755" cy="1551002"/>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78365" y="2350691"/>
            <a:ext cx="4117755" cy="3775476"/>
          </a:xfrm>
        </p:spPr>
        <p:txBody>
          <a:bodyPr/>
          <a:lstStyle>
            <a:lvl1pPr marL="0" indent="0">
              <a:buNone/>
              <a:defRPr sz="2133"/>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D85263E-59AC-FE42-813C-97EA972D50FF}" type="datetime1">
              <a:rPr lang="en-GB" smtClean="0"/>
              <a:t>10/07/2024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684153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171182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E07B8DF-0D7A-F44C-9B59-DE4A1B0A6F4C}" type="datetime1">
              <a:rPr lang="en-GB" smtClean="0"/>
              <a:t>10/07/2024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9463061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Slide Gre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74821995-E5A0-174B-A61B-9C90675BD0D1}" type="datetime1">
              <a:rPr lang="en-GB" smtClean="0"/>
              <a:t>10/07/2024</a:t>
            </a:fld>
            <a:endParaRPr lang="en-GB"/>
          </a:p>
        </p:txBody>
      </p:sp>
    </p:spTree>
    <p:extLst>
      <p:ext uri="{BB962C8B-B14F-4D97-AF65-F5344CB8AC3E}">
        <p14:creationId xmlns:p14="http://schemas.microsoft.com/office/powerpoint/2010/main" val="38682745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endParaRPr lang="en-GB"/>
          </a:p>
        </p:txBody>
      </p:sp>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1835689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960325"/>
            <a:ext cx="6460999" cy="726547"/>
          </a:xfrm>
        </p:spPr>
        <p:txBody>
          <a:bodyPr wrap="square" anchor="t" anchorCtr="0"/>
          <a:lstStyle>
            <a:lvl1pPr algn="l">
              <a:defRPr sz="4800"/>
            </a:lvl1pPr>
          </a:lstStyle>
          <a:p>
            <a:r>
              <a:rPr lang="en-US"/>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3686872"/>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630128"/>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2655515"/>
            <a:ext cx="6477002" cy="258532"/>
          </a:xfrm>
        </p:spPr>
        <p:txBody>
          <a:bodyPr wrap="square"/>
          <a:lstStyle>
            <a:lvl1pPr marL="0" indent="0">
              <a:spcAft>
                <a:spcPts val="0"/>
              </a:spcAft>
              <a:buNone/>
              <a:defRPr sz="1200" b="1" i="0" cap="all" spc="300" baseline="0"/>
            </a:lvl1pPr>
          </a:lstStyle>
          <a:p>
            <a:pPr lvl="0"/>
            <a:r>
              <a:rPr lang="en-US"/>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042916"/>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2"/>
                </a:solidFill>
              </a:rPr>
              <a:t>© 2023, Amazon Web Services, Inc. or its affiliates. All rights reserved. Amazon Confidential and Trademark.</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845" y="312884"/>
            <a:ext cx="1003173" cy="600189"/>
          </a:xfrm>
          <a:prstGeom prst="rect">
            <a:avLst/>
          </a:prstGeom>
        </p:spPr>
      </p:pic>
      <p:pic>
        <p:nvPicPr>
          <p:cNvPr id="6" name="Picture 5">
            <a:extLst>
              <a:ext uri="{FF2B5EF4-FFF2-40B4-BE49-F238E27FC236}">
                <a16:creationId xmlns:a16="http://schemas.microsoft.com/office/drawing/2014/main" id="{53F6D845-00D4-4F24-3A07-895C99AF6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62770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7639CD85-35E0-6B48-AB82-CCD067280D60}" type="datetime1">
              <a:rPr lang="en-US" smtClean="0"/>
              <a:t>7/10/2024</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3077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B68CCC-B443-1058-3149-C1072780D477}"/>
              </a:ext>
            </a:extLst>
          </p:cNvPr>
          <p:cNvSpPr>
            <a:spLocks noGrp="1"/>
          </p:cNvSpPr>
          <p:nvPr>
            <p:ph type="title"/>
          </p:nvPr>
        </p:nvSpPr>
        <p:spPr/>
        <p:txBody>
          <a:bodyPr/>
          <a:lstStyle/>
          <a:p>
            <a:r>
              <a:rPr lang="en-GB"/>
              <a:t>Click to edit Master title style</a:t>
            </a:r>
            <a:endParaRPr lang="en-US"/>
          </a:p>
        </p:txBody>
      </p:sp>
      <p:sp>
        <p:nvSpPr>
          <p:cNvPr id="15" name="Date Placeholder 14">
            <a:extLst>
              <a:ext uri="{FF2B5EF4-FFF2-40B4-BE49-F238E27FC236}">
                <a16:creationId xmlns:a16="http://schemas.microsoft.com/office/drawing/2014/main" id="{5DDA547D-5103-10A6-ED92-777BEC3B61E7}"/>
              </a:ext>
            </a:extLst>
          </p:cNvPr>
          <p:cNvSpPr>
            <a:spLocks noGrp="1"/>
          </p:cNvSpPr>
          <p:nvPr>
            <p:ph type="dt" sz="half" idx="10"/>
          </p:nvPr>
        </p:nvSpPr>
        <p:spPr/>
        <p:txBody>
          <a:bodyPr/>
          <a:lstStyle/>
          <a:p>
            <a:fld id="{D5FF7498-417D-4745-9CAD-8718DE78FE52}" type="datetime1">
              <a:rPr lang="en-US" smtClean="0"/>
              <a:t>7/10/2024</a:t>
            </a:fld>
            <a:endParaRPr lang="en-US"/>
          </a:p>
        </p:txBody>
      </p:sp>
      <p:sp>
        <p:nvSpPr>
          <p:cNvPr id="16" name="Footer Placeholder 15">
            <a:extLst>
              <a:ext uri="{FF2B5EF4-FFF2-40B4-BE49-F238E27FC236}">
                <a16:creationId xmlns:a16="http://schemas.microsoft.com/office/drawing/2014/main" id="{CB970029-CBA3-6E55-59D9-2730286E0205}"/>
              </a:ext>
            </a:extLst>
          </p:cNvPr>
          <p:cNvSpPr>
            <a:spLocks noGrp="1"/>
          </p:cNvSpPr>
          <p:nvPr>
            <p:ph type="ftr" sz="quarter" idx="11"/>
          </p:nvPr>
        </p:nvSpPr>
        <p:spPr/>
        <p:txBody>
          <a:bodyPr/>
          <a:lstStyle/>
          <a:p>
            <a:endParaRPr lang="en-US"/>
          </a:p>
        </p:txBody>
      </p:sp>
      <p:sp>
        <p:nvSpPr>
          <p:cNvPr id="17" name="Slide Number Placeholder 16">
            <a:extLst>
              <a:ext uri="{FF2B5EF4-FFF2-40B4-BE49-F238E27FC236}">
                <a16:creationId xmlns:a16="http://schemas.microsoft.com/office/drawing/2014/main" id="{792AE761-D0A0-D715-85AE-9C8803F95709}"/>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882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5153E044-E072-2B4E-BFFC-0146FA9B6FE7}" type="datetime1">
              <a:rPr lang="en-US" smtClean="0"/>
              <a:t>7/10/2024</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785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7A9F4E3B-1942-C04A-96ED-CBB9A376700D}" type="datetime1">
              <a:rPr lang="en-US" smtClean="0"/>
              <a:t>7/10/2024</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441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E4D2FC72-B011-5D4E-9FDD-F83A5ADE7E91}" type="datetime1">
              <a:rPr lang="en-US" smtClean="0"/>
              <a:t>7/10/2024</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1391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A34E3C5-330F-2D40-943B-5649E099AC77}" type="datetime1">
              <a:rPr lang="en-US" smtClean="0"/>
              <a:t>7/10/2024</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525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3005568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6B53A37-3933-324D-9550-C146DAD2C6AB}" type="datetime1">
              <a:rPr lang="en-US" smtClean="0"/>
              <a:t>7/10/2024</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342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BB6A92C4-3991-4546-B9BF-0AD738BD844B}" type="datetime1">
              <a:rPr lang="en-US" smtClean="0"/>
              <a:t>7/10/2024</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780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4FE6CE57-CAF1-8B4B-BA5C-873ED0224EE8}" type="datetime1">
              <a:rPr lang="en-US" smtClean="0"/>
              <a:t>7/10/2024</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228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F95AC19C-C017-E94D-AC73-02AE4505C559}" type="datetime1">
              <a:rPr lang="en-US" smtClean="0"/>
              <a:t>7/10/2024</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07658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86347AFF-B9A3-6640-9520-00F78D684E19}" type="datetime1">
              <a:rPr lang="en-US" smtClean="0"/>
              <a:t>7/10/2024</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183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27B8B273-0362-A44A-83F8-7BEB07154301}" type="datetime1">
              <a:rPr lang="en-US" smtClean="0"/>
              <a:t>7/10/2024</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527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8BB4287B-3925-EE4E-A3E2-A2570EAE5FFA}" type="datetime1">
              <a:rPr lang="en-US" smtClean="0"/>
              <a:t>7/10/2024</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4217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6303F300-2884-444D-96BE-BD244C2A9EDC}" type="datetime1">
              <a:rPr lang="en-US" smtClean="0"/>
              <a:t>7/10/2024</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5538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06907D3A-B643-F84A-A5E5-214B6BB7EB1C}" type="datetime1">
              <a:rPr lang="en-US" smtClean="0"/>
              <a:t>7/10/2024</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0831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02CF3B3F-7E49-9D45-8D05-F240BC1EA0FB}" type="datetime1">
              <a:rPr lang="en-US" smtClean="0"/>
              <a:t>7/10/2024</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0405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043776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GB"/>
              <a:t>Click icon to add picture</a:t>
            </a:r>
            <a:endParaRPr lang="en-US"/>
          </a:p>
        </p:txBody>
      </p:sp>
    </p:spTree>
    <p:extLst>
      <p:ext uri="{BB962C8B-B14F-4D97-AF65-F5344CB8AC3E}">
        <p14:creationId xmlns:p14="http://schemas.microsoft.com/office/powerpoint/2010/main" val="21424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9682283-19AD-4542-A7CC-27DFC2C72FDA}" type="datetime1">
              <a:rPr lang="en-US" smtClean="0"/>
              <a:t>7/10/2024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108289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7FB62D9-7B66-604C-8E3B-0199B6CCFED3}" type="datetime1">
              <a:rPr lang="en-US" smtClean="0"/>
              <a:t>7/10/2024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65853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AC310037-582D-9C4F-9EDA-A5DE32F4E309}" type="datetime1">
              <a:rPr lang="en-US" smtClean="0"/>
              <a:t>7/10/2024</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57227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5A574BE1-A486-7D43-BD4E-DE57160EBF07}" type="datetime1">
              <a:rPr lang="en-US" smtClean="0"/>
              <a:t>7/10/2024</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84534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7354CE5A-5F80-7645-B25A-4E67E6C284B3}" type="datetime1">
              <a:rPr lang="en-US" smtClean="0"/>
              <a:t>7/10/2024</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716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1530EE99-DDF6-674D-B237-1C080EEF9D2F}" type="datetime1">
              <a:rPr lang="en-US" smtClean="0"/>
              <a:t>7/10/2024</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61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7/10/2024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28666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8BE63C6-5FF2-F14D-A383-E6D5E2FB515E}" type="datetime1">
              <a:rPr lang="en-US" smtClean="0"/>
              <a:t>7/10/2024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EB94ED88-FF06-1099-A3AE-D914A51842C4}"/>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9976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ED600236-2A71-1743-979D-B68AA382AAA0}" type="datetime1">
              <a:rPr lang="en-US" smtClean="0"/>
              <a:t>7/10/2024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E658F4D7-9565-5C9C-3450-6D875B7C0576}"/>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4872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986253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3824CAA-EED0-C24D-82E2-DAC3CA112108}" type="datetime1">
              <a:rPr lang="en-US" smtClean="0"/>
              <a:t>7/10/2024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897AC609-99AE-BEA6-D3AE-4466A2C2C5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13092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CDC33748-602D-5D42-9D36-EB2BEB2D30D4}" type="datetime1">
              <a:rPr lang="en-US" smtClean="0"/>
              <a:t>7/10/2024</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5724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05FF824F-BE0F-B445-A153-DC955B33794C}" type="datetime1">
              <a:rPr lang="en-US" smtClean="0"/>
              <a:t>7/10/2024</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48666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03BEFF9-5A04-0F4B-B372-8013334DAACE}" type="datetime1">
              <a:rPr lang="en-US" smtClean="0"/>
              <a:t>7/10/2024</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a:latin typeface="+mj-lt"/>
              </a:rPr>
              <a:t>Q&amp;A</a:t>
            </a:r>
          </a:p>
        </p:txBody>
      </p:sp>
    </p:spTree>
    <p:extLst>
      <p:ext uri="{BB962C8B-B14F-4D97-AF65-F5344CB8AC3E}">
        <p14:creationId xmlns:p14="http://schemas.microsoft.com/office/powerpoint/2010/main" val="374730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9662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GB"/>
              <a:t>Click icon to add media</a:t>
            </a:r>
            <a:endParaRPr lang="en-US"/>
          </a:p>
        </p:txBody>
      </p:sp>
    </p:spTree>
    <p:extLst>
      <p:ext uri="{BB962C8B-B14F-4D97-AF65-F5344CB8AC3E}">
        <p14:creationId xmlns:p14="http://schemas.microsoft.com/office/powerpoint/2010/main" val="331301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26707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1"/>
                </a:solidFill>
              </a:rPr>
              <a:t>© 2023,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3819" y="306258"/>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3" name="Picture Placeholder 12">
            <a:extLst>
              <a:ext uri="{FF2B5EF4-FFF2-40B4-BE49-F238E27FC236}">
                <a16:creationId xmlns:a16="http://schemas.microsoft.com/office/drawing/2014/main" id="{6B36DA6C-6342-02DD-47B3-8CDE10D23DD1}"/>
              </a:ext>
            </a:extLst>
          </p:cNvPr>
          <p:cNvSpPr>
            <a:spLocks noGrp="1"/>
          </p:cNvSpPr>
          <p:nvPr>
            <p:ph type="pic" sz="quarter" idx="16" hasCustomPrompt="1"/>
          </p:nvPr>
        </p:nvSpPr>
        <p:spPr>
          <a:xfrm>
            <a:off x="9172337" y="2991050"/>
            <a:ext cx="2604290" cy="2500006"/>
          </a:xfrm>
        </p:spPr>
        <p:txBody>
          <a:bodyPr anchor="ctr"/>
          <a:lstStyle>
            <a:lvl1pPr marL="0" indent="0" algn="ctr">
              <a:buNone/>
              <a:defRPr/>
            </a:lvl1pPr>
          </a:lstStyle>
          <a:p>
            <a:r>
              <a:rPr lang="en-KR"/>
              <a:t>Insert survey</a:t>
            </a:r>
            <a:br>
              <a:rPr lang="en-KR"/>
            </a:br>
            <a:r>
              <a:rPr lang="en-KR"/>
              <a:t>QR Code here</a:t>
            </a:r>
          </a:p>
        </p:txBody>
      </p:sp>
      <p:sp>
        <p:nvSpPr>
          <p:cNvPr id="4" name="TextBox 3">
            <a:extLst>
              <a:ext uri="{FF2B5EF4-FFF2-40B4-BE49-F238E27FC236}">
                <a16:creationId xmlns:a16="http://schemas.microsoft.com/office/drawing/2014/main" id="{BA2C29CC-9E97-2C93-2384-C8278CF2232A}"/>
              </a:ext>
            </a:extLst>
          </p:cNvPr>
          <p:cNvSpPr txBox="1"/>
          <p:nvPr userDrawn="1"/>
        </p:nvSpPr>
        <p:spPr>
          <a:xfrm>
            <a:off x="9082342" y="2263452"/>
            <a:ext cx="3129643" cy="461665"/>
          </a:xfrm>
          <a:prstGeom prst="rect">
            <a:avLst/>
          </a:prstGeom>
          <a:noFill/>
        </p:spPr>
        <p:txBody>
          <a:bodyPr wrap="square" rtlCol="0">
            <a:spAutoFit/>
          </a:bodyPr>
          <a:lstStyle/>
          <a:p>
            <a:r>
              <a:rPr lang="en-KR" sz="24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 Link:</a:t>
            </a:r>
          </a:p>
        </p:txBody>
      </p:sp>
      <p:pic>
        <p:nvPicPr>
          <p:cNvPr id="6" name="Picture 5">
            <a:extLst>
              <a:ext uri="{FF2B5EF4-FFF2-40B4-BE49-F238E27FC236}">
                <a16:creationId xmlns:a16="http://schemas.microsoft.com/office/drawing/2014/main" id="{693E15C7-D972-9F81-C4B9-2B957ABC85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284070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EF8F-3F3F-4176-AAC6-6F214D9A9558}"/>
              </a:ext>
            </a:extLst>
          </p:cNvPr>
          <p:cNvSpPr>
            <a:spLocks noGrp="1"/>
          </p:cNvSpPr>
          <p:nvPr>
            <p:ph type="title" hasCustomPrompt="1"/>
          </p:nvPr>
        </p:nvSpPr>
        <p:spPr>
          <a:xfrm>
            <a:off x="304800" y="304800"/>
            <a:ext cx="5638800" cy="638175"/>
          </a:xfrm>
        </p:spPr>
        <p:txBody>
          <a:bodyPr/>
          <a:lstStyle>
            <a:lvl1pPr>
              <a:defRPr/>
            </a:lvl1pPr>
          </a:lstStyle>
          <a:p>
            <a:r>
              <a:rPr lang="en-US"/>
              <a:t>Title, content, image</a:t>
            </a:r>
          </a:p>
        </p:txBody>
      </p:sp>
      <p:sp>
        <p:nvSpPr>
          <p:cNvPr id="9" name="Picture Placeholder 8">
            <a:extLst>
              <a:ext uri="{FF2B5EF4-FFF2-40B4-BE49-F238E27FC236}">
                <a16:creationId xmlns:a16="http://schemas.microsoft.com/office/drawing/2014/main" id="{14F48D58-FFF9-4D88-86EA-5381B3B4300A}"/>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a:t>Click icon to insert image, </a:t>
            </a:r>
            <a:br>
              <a:rPr lang="en-US"/>
            </a:br>
            <a:r>
              <a:rPr lang="en-US"/>
              <a:t>or select placeholder </a:t>
            </a:r>
            <a:br>
              <a:rPr lang="en-US"/>
            </a:br>
            <a:r>
              <a:rPr lang="en-US"/>
              <a:t>and paste image</a:t>
            </a:r>
          </a:p>
          <a:p>
            <a:endParaRPr lang="en-US"/>
          </a:p>
          <a:p>
            <a:endParaRPr lang="en-US"/>
          </a:p>
          <a:p>
            <a:endParaRPr lang="en-US"/>
          </a:p>
        </p:txBody>
      </p:sp>
      <p:sp>
        <p:nvSpPr>
          <p:cNvPr id="11" name="Content Placeholder 10">
            <a:extLst>
              <a:ext uri="{FF2B5EF4-FFF2-40B4-BE49-F238E27FC236}">
                <a16:creationId xmlns:a16="http://schemas.microsoft.com/office/drawing/2014/main" id="{815FDEA2-616E-44F0-9C9D-8C4D782AA50E}"/>
              </a:ext>
            </a:extLst>
          </p:cNvPr>
          <p:cNvSpPr>
            <a:spLocks noGrp="1"/>
          </p:cNvSpPr>
          <p:nvPr>
            <p:ph sz="quarter" idx="15" hasCustomPrompt="1"/>
          </p:nvPr>
        </p:nvSpPr>
        <p:spPr>
          <a:xfrm>
            <a:off x="304800" y="1485900"/>
            <a:ext cx="5638800" cy="4724400"/>
          </a:xfrm>
        </p:spPr>
        <p:txBody>
          <a:bodyPr>
            <a:noAutofit/>
          </a:bodyPr>
          <a:lstStyle>
            <a:lvl1pPr>
              <a:defRPr/>
            </a:lvl1pPr>
          </a:lstStyle>
          <a:p>
            <a:pPr lvl="0"/>
            <a:r>
              <a:rPr lang="en-US"/>
              <a:t>Enter slide content</a:t>
            </a:r>
          </a:p>
          <a:p>
            <a:pPr lvl="1"/>
            <a:r>
              <a:rPr lang="en-US"/>
              <a:t>Second level</a:t>
            </a:r>
          </a:p>
          <a:p>
            <a:pPr lvl="2"/>
            <a:r>
              <a:rPr lang="en-US"/>
              <a:t>Third level</a:t>
            </a:r>
          </a:p>
        </p:txBody>
      </p:sp>
    </p:spTree>
    <p:extLst>
      <p:ext uri="{BB962C8B-B14F-4D97-AF65-F5344CB8AC3E}">
        <p14:creationId xmlns:p14="http://schemas.microsoft.com/office/powerpoint/2010/main" val="223606293"/>
      </p:ext>
    </p:extLst>
  </p:cSld>
  <p:clrMapOvr>
    <a:masterClrMapping/>
  </p:clrMapOvr>
  <p:transition>
    <p:fade/>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960325"/>
            <a:ext cx="6460999" cy="726547"/>
          </a:xfrm>
        </p:spPr>
        <p:txBody>
          <a:bodyPr wrap="square" anchor="t" anchorCtr="0"/>
          <a:lstStyle>
            <a:lvl1pPr algn="l">
              <a:defRPr sz="4800"/>
            </a:lvl1pPr>
          </a:lstStyle>
          <a:p>
            <a:r>
              <a:rPr lang="en-US"/>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3686872"/>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630128"/>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2655515"/>
            <a:ext cx="6477002" cy="258532"/>
          </a:xfrm>
        </p:spPr>
        <p:txBody>
          <a:bodyPr wrap="square"/>
          <a:lstStyle>
            <a:lvl1pPr marL="0" indent="0">
              <a:spcAft>
                <a:spcPts val="0"/>
              </a:spcAft>
              <a:buNone/>
              <a:defRPr sz="1200" b="1" i="0" cap="all" spc="300" baseline="0"/>
            </a:lvl1pPr>
          </a:lstStyle>
          <a:p>
            <a:pPr lvl="0"/>
            <a:r>
              <a:rPr lang="en-US"/>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042916"/>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2"/>
                </a:solidFill>
              </a:rPr>
              <a:t>© 2023, Amazon Web Services, Inc. or its affiliates. All rights reserved. Amazon Confidential and Trademark.</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845" y="312884"/>
            <a:ext cx="1003173" cy="600189"/>
          </a:xfrm>
          <a:prstGeom prst="rect">
            <a:avLst/>
          </a:prstGeom>
        </p:spPr>
      </p:pic>
      <p:pic>
        <p:nvPicPr>
          <p:cNvPr id="6" name="Picture 5">
            <a:extLst>
              <a:ext uri="{FF2B5EF4-FFF2-40B4-BE49-F238E27FC236}">
                <a16:creationId xmlns:a16="http://schemas.microsoft.com/office/drawing/2014/main" id="{53F6D845-00D4-4F24-3A07-895C99AF6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271190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ECDA-DFA9-B152-146D-7DAB15B65A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4426B0-BCCD-D07A-45E5-492736B9E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245C17-9FBC-8D0D-49EE-7B52B7442993}"/>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5" name="Footer Placeholder 4">
            <a:extLst>
              <a:ext uri="{FF2B5EF4-FFF2-40B4-BE49-F238E27FC236}">
                <a16:creationId xmlns:a16="http://schemas.microsoft.com/office/drawing/2014/main" id="{85B1CC7C-4CDF-C1BB-2536-333D70D4E4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4D04C2-3299-8ABC-B64A-7CDC69D7F166}"/>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38606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7443089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B235E124-0810-1748-836F-79D6526D1985}" type="datetime1">
              <a:rPr lang="en-GB" smtClean="0"/>
              <a:t>10/07/2024</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10" name="Title 9">
            <a:extLst>
              <a:ext uri="{FF2B5EF4-FFF2-40B4-BE49-F238E27FC236}">
                <a16:creationId xmlns:a16="http://schemas.microsoft.com/office/drawing/2014/main" id="{7DF6E0D4-4323-B08C-E104-317834847744}"/>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29023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0CF1-A88D-2BBC-0B3B-14108213CC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A374235-5C83-1D66-BCBE-50EB444F5754}"/>
              </a:ext>
            </a:extLst>
          </p:cNvPr>
          <p:cNvSpPr>
            <a:spLocks noGrp="1"/>
          </p:cNvSpPr>
          <p:nvPr>
            <p:ph type="dt" sz="half" idx="10"/>
          </p:nvPr>
        </p:nvSpPr>
        <p:spPr/>
        <p:txBody>
          <a:bodyPr/>
          <a:lstStyle/>
          <a:p>
            <a:fld id="{010AEC78-D3A7-0849-BF2E-2B4612F77AD7}" type="datetime1">
              <a:rPr lang="en-GB" smtClean="0"/>
              <a:t>10/07/2024</a:t>
            </a:fld>
            <a:endParaRPr lang="en-US"/>
          </a:p>
        </p:txBody>
      </p:sp>
      <p:sp>
        <p:nvSpPr>
          <p:cNvPr id="4" name="Footer Placeholder 3">
            <a:extLst>
              <a:ext uri="{FF2B5EF4-FFF2-40B4-BE49-F238E27FC236}">
                <a16:creationId xmlns:a16="http://schemas.microsoft.com/office/drawing/2014/main" id="{79402FD9-180C-7F34-24A4-2DC48298FE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49D070-5F91-0457-1E94-639B141824E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789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CD237FE6-D83F-A843-AC86-6F159CC158A8}" type="datetime1">
              <a:rPr lang="en-GB" smtClean="0"/>
              <a:t>10/07/2024</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8331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F8F5EF8A-7231-7843-AA05-072C1C190F9B}" type="datetime1">
              <a:rPr lang="en-GB" smtClean="0"/>
              <a:t>10/07/2024</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207801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CB5B699F-2DBE-7F45-8263-48BE5625C410}" type="datetime1">
              <a:rPr lang="en-GB" smtClean="0"/>
              <a:t>10/07/2024</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048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4740891E-55F5-3747-A36C-03AE897FF377}" type="datetime1">
              <a:rPr lang="en-GB" smtClean="0"/>
              <a:t>10/07/2024</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80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44934CB-28DC-2748-AA84-0F3B92E22B3D}" type="datetime1">
              <a:rPr lang="en-GB" smtClean="0"/>
              <a:t>10/07/2024</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22320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8F4405A-2B97-BA46-AF6B-499CF1E88EFD}" type="datetime1">
              <a:rPr lang="en-GB" smtClean="0"/>
              <a:t>10/07/2024</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19079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3C2CD3F6-E656-2545-9264-3F62D08035D3}" type="datetime1">
              <a:rPr lang="en-GB" smtClean="0"/>
              <a:t>10/07/2024</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
        <p:nvSpPr>
          <p:cNvPr id="9" name="Title 8">
            <a:extLst>
              <a:ext uri="{FF2B5EF4-FFF2-40B4-BE49-F238E27FC236}">
                <a16:creationId xmlns:a16="http://schemas.microsoft.com/office/drawing/2014/main" id="{EE5880E2-7D4A-1DF3-FBCD-528D4621854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4204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865079E0-360F-B044-8852-E418062DF194}" type="datetime1">
              <a:rPr lang="en-GB" smtClean="0"/>
              <a:t>10/07/2024</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8569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092115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D615-6EDD-37E2-F45A-D8F123CC5A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64D515B-C7E4-9B1B-BE3F-9AC09AF55DFF}"/>
              </a:ext>
            </a:extLst>
          </p:cNvPr>
          <p:cNvSpPr>
            <a:spLocks noGrp="1"/>
          </p:cNvSpPr>
          <p:nvPr>
            <p:ph type="dt" sz="half" idx="10"/>
          </p:nvPr>
        </p:nvSpPr>
        <p:spPr/>
        <p:txBody>
          <a:bodyPr/>
          <a:lstStyle/>
          <a:p>
            <a:fld id="{5F1DCF70-15AA-E347-B535-03881661D9DC}" type="datetime1">
              <a:rPr lang="en-GB" smtClean="0"/>
              <a:t>10/07/2024</a:t>
            </a:fld>
            <a:endParaRPr lang="en-US"/>
          </a:p>
        </p:txBody>
      </p:sp>
      <p:sp>
        <p:nvSpPr>
          <p:cNvPr id="4" name="Footer Placeholder 3">
            <a:extLst>
              <a:ext uri="{FF2B5EF4-FFF2-40B4-BE49-F238E27FC236}">
                <a16:creationId xmlns:a16="http://schemas.microsoft.com/office/drawing/2014/main" id="{A91D597B-5592-6900-B532-5387530663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A70A7-AA10-872E-9365-C0B160EE139F}"/>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975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97A4A121-EF8C-6A4C-BC95-9008EACFCFF4}" type="datetime1">
              <a:rPr lang="en-GB" smtClean="0"/>
              <a:t>10/07/2024</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7311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B50954CA-0CC9-2E42-A7A6-24999B404360}" type="datetime1">
              <a:rPr lang="en-GB" smtClean="0"/>
              <a:t>10/07/2024</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09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957B47C4-234E-B94B-B94E-D7F06911388B}" type="datetime1">
              <a:rPr lang="en-GB" smtClean="0"/>
              <a:t>10/07/2024</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17660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4B1B9314-DF84-134E-9D4A-15DE2AA46B4E}" type="datetime1">
              <a:rPr lang="en-GB" smtClean="0"/>
              <a:t>10/07/2024</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6904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7204DD0F-FCD5-5E46-A52F-767612730E79}" type="datetime1">
              <a:rPr lang="en-GB" smtClean="0"/>
              <a:t>10/07/2024</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6844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ED9A6D40-3EF2-EE4A-A440-9E198EC9A6E1}" type="datetime1">
              <a:rPr lang="en-GB" smtClean="0"/>
              <a:t>10/07/2024</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03944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87542B2F-81BE-D643-99D2-4854BDE5F400}" type="datetime1">
              <a:rPr lang="en-GB" smtClean="0"/>
              <a:t>10/07/2024</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7869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GB"/>
              <a:t>Click icon to add picture</a:t>
            </a:r>
            <a:endParaRPr lang="en-US"/>
          </a:p>
        </p:txBody>
      </p:sp>
    </p:spTree>
    <p:extLst>
      <p:ext uri="{BB962C8B-B14F-4D97-AF65-F5344CB8AC3E}">
        <p14:creationId xmlns:p14="http://schemas.microsoft.com/office/powerpoint/2010/main" val="145137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3A877228-82E3-8E42-B26C-DD906A2E4AFB}" type="datetime1">
              <a:rPr lang="en-GB" smtClean="0"/>
              <a:t>10/07/2024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272256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6176891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B6637F0C-1BFF-494A-A216-BE0233D1270E}" type="datetime1">
              <a:rPr lang="en-GB" smtClean="0"/>
              <a:t>10/07/2024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33524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78F81811-9472-A94F-88A9-95080FEF0824}" type="datetime1">
              <a:rPr lang="en-GB" smtClean="0"/>
              <a:t>10/07/2024</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1939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327ADCC1-8B04-E649-BCD0-2AEB4A0BE1E4}" type="datetime1">
              <a:rPr lang="en-GB" smtClean="0"/>
              <a:t>10/07/2024</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7840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50B47E2F-C8EA-204B-97B1-0EDC92C09189}" type="datetime1">
              <a:rPr lang="en-GB" smtClean="0"/>
              <a:t>10/07/2024</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406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DA4319A7-CB07-1944-9C6B-D7A0CE818B2E}" type="datetime1">
              <a:rPr lang="en-GB" smtClean="0"/>
              <a:t>10/07/2024</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6997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8E64E7E-C7D7-5842-B34E-DD22090032AE}" type="datetime1">
              <a:rPr lang="en-GB" smtClean="0"/>
              <a:t>10/07/2024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9071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938E4B2A-BC43-554D-9D25-BE9F93D1FD85}" type="datetime1">
              <a:rPr lang="en-GB" smtClean="0"/>
              <a:t>10/07/2024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EB94ED88-FF06-1099-A3AE-D914A51842C4}"/>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43837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9D139E60-5370-524E-BF69-C1530C1ABDCA}" type="datetime1">
              <a:rPr lang="en-GB" smtClean="0"/>
              <a:t>10/07/2024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E658F4D7-9565-5C9C-3450-6D875B7C0576}"/>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226875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7AB10E0-F053-4547-A556-0287E4449CB3}" type="datetime1">
              <a:rPr lang="en-GB" smtClean="0"/>
              <a:t>10/07/2024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897AC609-99AE-BEA6-D3AE-4466A2C2C5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90030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0349CE81-9932-CD49-A414-B81B82F82CB7}" type="datetime1">
              <a:rPr lang="en-GB" smtClean="0"/>
              <a:t>10/07/2024</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65165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8827958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D83A11EA-110A-044A-97FC-8CE38518E1FE}" type="datetime1">
              <a:rPr lang="en-GB" smtClean="0"/>
              <a:t>10/07/2024</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763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B199806-9093-A746-B2FD-F6D6301089AE}" type="datetime1">
              <a:rPr lang="en-GB" smtClean="0"/>
              <a:t>10/07/2024</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a:latin typeface="+mj-lt"/>
              </a:rPr>
              <a:t>Q&amp;A</a:t>
            </a:r>
          </a:p>
        </p:txBody>
      </p:sp>
    </p:spTree>
    <p:extLst>
      <p:ext uri="{BB962C8B-B14F-4D97-AF65-F5344CB8AC3E}">
        <p14:creationId xmlns:p14="http://schemas.microsoft.com/office/powerpoint/2010/main" val="4579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7461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GB"/>
              <a:t>Click icon to add media</a:t>
            </a:r>
            <a:endParaRPr lang="en-US"/>
          </a:p>
        </p:txBody>
      </p:sp>
    </p:spTree>
    <p:extLst>
      <p:ext uri="{BB962C8B-B14F-4D97-AF65-F5344CB8AC3E}">
        <p14:creationId xmlns:p14="http://schemas.microsoft.com/office/powerpoint/2010/main" val="379701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152093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1"/>
                </a:solidFill>
              </a:rPr>
              <a:t>© 2023,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3819" y="306258"/>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3" name="Picture Placeholder 12">
            <a:extLst>
              <a:ext uri="{FF2B5EF4-FFF2-40B4-BE49-F238E27FC236}">
                <a16:creationId xmlns:a16="http://schemas.microsoft.com/office/drawing/2014/main" id="{6B36DA6C-6342-02DD-47B3-8CDE10D23DD1}"/>
              </a:ext>
            </a:extLst>
          </p:cNvPr>
          <p:cNvSpPr>
            <a:spLocks noGrp="1"/>
          </p:cNvSpPr>
          <p:nvPr>
            <p:ph type="pic" sz="quarter" idx="16" hasCustomPrompt="1"/>
          </p:nvPr>
        </p:nvSpPr>
        <p:spPr>
          <a:xfrm>
            <a:off x="9172337" y="2991050"/>
            <a:ext cx="2604290" cy="2500006"/>
          </a:xfrm>
        </p:spPr>
        <p:txBody>
          <a:bodyPr anchor="ctr"/>
          <a:lstStyle>
            <a:lvl1pPr marL="0" indent="0" algn="ctr">
              <a:buNone/>
              <a:defRPr/>
            </a:lvl1pPr>
          </a:lstStyle>
          <a:p>
            <a:r>
              <a:rPr lang="en-KR"/>
              <a:t>Insert survey</a:t>
            </a:r>
            <a:br>
              <a:rPr lang="en-KR"/>
            </a:br>
            <a:r>
              <a:rPr lang="en-KR"/>
              <a:t>QR Code here</a:t>
            </a:r>
          </a:p>
        </p:txBody>
      </p:sp>
      <p:sp>
        <p:nvSpPr>
          <p:cNvPr id="4" name="TextBox 3">
            <a:extLst>
              <a:ext uri="{FF2B5EF4-FFF2-40B4-BE49-F238E27FC236}">
                <a16:creationId xmlns:a16="http://schemas.microsoft.com/office/drawing/2014/main" id="{BA2C29CC-9E97-2C93-2384-C8278CF2232A}"/>
              </a:ext>
            </a:extLst>
          </p:cNvPr>
          <p:cNvSpPr txBox="1"/>
          <p:nvPr userDrawn="1"/>
        </p:nvSpPr>
        <p:spPr>
          <a:xfrm>
            <a:off x="9082342" y="2263452"/>
            <a:ext cx="3129643" cy="461665"/>
          </a:xfrm>
          <a:prstGeom prst="rect">
            <a:avLst/>
          </a:prstGeom>
          <a:noFill/>
        </p:spPr>
        <p:txBody>
          <a:bodyPr wrap="square" rtlCol="0">
            <a:spAutoFit/>
          </a:bodyPr>
          <a:lstStyle/>
          <a:p>
            <a:r>
              <a:rPr lang="en-KR" sz="24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 Link:</a:t>
            </a:r>
          </a:p>
        </p:txBody>
      </p:sp>
      <p:pic>
        <p:nvPicPr>
          <p:cNvPr id="6" name="Picture 5">
            <a:extLst>
              <a:ext uri="{FF2B5EF4-FFF2-40B4-BE49-F238E27FC236}">
                <a16:creationId xmlns:a16="http://schemas.microsoft.com/office/drawing/2014/main" id="{693E15C7-D972-9F81-C4B9-2B957ABC85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39896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08361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2890894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12920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3759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75433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6230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8062-E250-15B4-43ED-BDFDD76CC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47AFF5-2F3D-C8EE-1C8A-27BEE99FC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71D3E6-4CEF-58EC-7EAB-826ABB5715C2}"/>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5" name="Footer Placeholder 4">
            <a:extLst>
              <a:ext uri="{FF2B5EF4-FFF2-40B4-BE49-F238E27FC236}">
                <a16:creationId xmlns:a16="http://schemas.microsoft.com/office/drawing/2014/main" id="{9923022D-4654-4130-08B0-09337ADA9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051D6-A2A9-4767-7E1A-799E98485348}"/>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447809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716750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655292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1901188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13279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Only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tx1"/>
                </a:solidFill>
              </a:defRPr>
            </a:lvl1pPr>
            <a:lvl2pPr>
              <a:defRPr sz="1800">
                <a:solidFill>
                  <a:schemeClr val="tx1"/>
                </a:solidFill>
              </a:defRPr>
            </a:lvl2pPr>
            <a:lvl3pPr>
              <a:defRPr sz="1800" b="0" i="0">
                <a:solidFill>
                  <a:schemeClr val="tx1"/>
                </a:solidFill>
                <a:latin typeface="+mn-lt"/>
              </a:defRPr>
            </a:lvl3pPr>
            <a:lvl4pPr>
              <a:defRPr>
                <a:solidFill>
                  <a:schemeClr val="tx1"/>
                </a:solidFill>
              </a:defRPr>
            </a:lvl4pPr>
            <a:lvl5pPr marL="32400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grpSp>
        <p:nvGrpSpPr>
          <p:cNvPr id="16" name="Group 15">
            <a:extLst>
              <a:ext uri="{FF2B5EF4-FFF2-40B4-BE49-F238E27FC236}">
                <a16:creationId xmlns:a16="http://schemas.microsoft.com/office/drawing/2014/main" id="{D9601539-73B1-20C5-1CCB-02732912DA14}"/>
              </a:ext>
            </a:extLst>
          </p:cNvPr>
          <p:cNvGrpSpPr/>
          <p:nvPr userDrawn="1"/>
        </p:nvGrpSpPr>
        <p:grpSpPr>
          <a:xfrm>
            <a:off x="8159448" y="6357692"/>
            <a:ext cx="3461495" cy="123111"/>
            <a:chOff x="8159448" y="6357692"/>
            <a:chExt cx="3461495" cy="123111"/>
          </a:xfrm>
        </p:grpSpPr>
        <p:sp>
          <p:nvSpPr>
            <p:cNvPr id="17" name="object 82">
              <a:extLst>
                <a:ext uri="{FF2B5EF4-FFF2-40B4-BE49-F238E27FC236}">
                  <a16:creationId xmlns:a16="http://schemas.microsoft.com/office/drawing/2014/main" id="{EB0CCC66-0C1E-EAEC-691F-1CEB1B04B61F}"/>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CONFIDENTIAL</a:t>
              </a:r>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grpSp>
    </p:spTree>
    <p:extLst>
      <p:ext uri="{BB962C8B-B14F-4D97-AF65-F5344CB8AC3E}">
        <p14:creationId xmlns:p14="http://schemas.microsoft.com/office/powerpoint/2010/main" val="3521454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311A-B81C-99D3-EE11-4ECE72C5C7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0CE42B-41C9-B8EA-370F-2F094E0EC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A9FD67-1EF1-66DE-1412-C2B30908CC65}"/>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5" name="Footer Placeholder 4">
            <a:extLst>
              <a:ext uri="{FF2B5EF4-FFF2-40B4-BE49-F238E27FC236}">
                <a16:creationId xmlns:a16="http://schemas.microsoft.com/office/drawing/2014/main" id="{13BABDE1-36F0-1E88-6E19-438E217EC4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C445A6-F43B-B248-D5E6-074B9C0B703A}"/>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1401470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C44C-D09D-F4E2-C0B5-B004226513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55E9B5-44B6-49A0-0821-B529C43A15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24D0F5-AB0B-261D-3312-E7222FE8B10D}"/>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5" name="Footer Placeholder 4">
            <a:extLst>
              <a:ext uri="{FF2B5EF4-FFF2-40B4-BE49-F238E27FC236}">
                <a16:creationId xmlns:a16="http://schemas.microsoft.com/office/drawing/2014/main" id="{D111347F-8170-E2CB-0912-712C857912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EB85E1-D63D-3A0A-C46D-AD47879CCD96}"/>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4109617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A744-75B7-7BE3-4A13-14F0932DE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E1094B-7949-FF7A-9668-DDB09323B8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3069F2-A8E4-3129-AC7E-D61E385D39D8}"/>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5" name="Footer Placeholder 4">
            <a:extLst>
              <a:ext uri="{FF2B5EF4-FFF2-40B4-BE49-F238E27FC236}">
                <a16:creationId xmlns:a16="http://schemas.microsoft.com/office/drawing/2014/main" id="{5E6AC8DE-8F6D-E780-2889-01FB629381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2F4E6-47A1-4FB3-3013-7466E544FC14}"/>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4050001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E1ED-927A-442C-D288-7616C679A2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48DA0E-0447-A5F4-F697-D61CC94265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53E9E6-60F1-53F2-FD68-A1B8516F55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E43709-22F0-C854-0A1E-4115E34E79C3}"/>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6" name="Footer Placeholder 5">
            <a:extLst>
              <a:ext uri="{FF2B5EF4-FFF2-40B4-BE49-F238E27FC236}">
                <a16:creationId xmlns:a16="http://schemas.microsoft.com/office/drawing/2014/main" id="{06CE5D7F-0CFD-D981-E890-DB8664B18B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80D711-3286-8233-E081-9228F8B4A708}"/>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26523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A49B-D608-152D-304D-42A0D8085C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22C200-CB25-948F-F9EF-39B26D24B2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19252A-8020-7269-3432-431A5F1EA0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4A8EB2-0F42-B3F5-1798-D5AD3F2EE8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CD929-AC48-84BA-CF53-9D9CBA5C69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CA523B-8C5E-C7D5-F087-FACB05E61210}"/>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8" name="Footer Placeholder 7">
            <a:extLst>
              <a:ext uri="{FF2B5EF4-FFF2-40B4-BE49-F238E27FC236}">
                <a16:creationId xmlns:a16="http://schemas.microsoft.com/office/drawing/2014/main" id="{6DB9848E-96AB-2A84-E689-3E961E5B0D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342D424-79ED-0C1D-61C1-068F1A99AB3A}"/>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247912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2996-F3BF-1CAE-A3EB-8CBF489D6B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A02130-AE65-9EC1-A6D2-3BA34EE47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2B529A-E59D-8D7C-1AD5-FBDB02C06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3C4F7E-9E57-1B91-6921-EB05AD56FE9B}"/>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6" name="Footer Placeholder 5">
            <a:extLst>
              <a:ext uri="{FF2B5EF4-FFF2-40B4-BE49-F238E27FC236}">
                <a16:creationId xmlns:a16="http://schemas.microsoft.com/office/drawing/2014/main" id="{9CEB5F64-9B88-8E34-C879-3F1912E97C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8B4002-5BB1-4528-4B10-F7A24100465F}"/>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011785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3015-93AA-A1AF-14FD-A060D34357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0E4B2C-7E0D-D274-5398-51C2A7924BE0}"/>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4" name="Footer Placeholder 3">
            <a:extLst>
              <a:ext uri="{FF2B5EF4-FFF2-40B4-BE49-F238E27FC236}">
                <a16:creationId xmlns:a16="http://schemas.microsoft.com/office/drawing/2014/main" id="{6C426333-F181-474A-35A7-3725AAAE66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08EEF9-103A-4868-3793-8291C9B3A878}"/>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1531893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FF830-0DAF-5378-0BA8-C51D397B34BE}"/>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3" name="Footer Placeholder 2">
            <a:extLst>
              <a:ext uri="{FF2B5EF4-FFF2-40B4-BE49-F238E27FC236}">
                <a16:creationId xmlns:a16="http://schemas.microsoft.com/office/drawing/2014/main" id="{D584843D-45B1-1FDB-BAC1-46019DE9F5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AD7A33-1EFD-EF5A-D316-FFB515A7752E}"/>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531162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CC2B0-9F49-823B-A84B-8EA852F101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862A53-14BA-92CE-4DCC-75B0A7C69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2AED9B-3D34-9C09-C8EF-FD5294CA6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F1EDC1-9260-08EB-52B9-F1CCFAEB802F}"/>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6" name="Footer Placeholder 5">
            <a:extLst>
              <a:ext uri="{FF2B5EF4-FFF2-40B4-BE49-F238E27FC236}">
                <a16:creationId xmlns:a16="http://schemas.microsoft.com/office/drawing/2014/main" id="{F3C5D9ED-ACEF-3415-5493-BBE41E2BFC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66F646-1097-9289-3FBA-BCE6DB5C8467}"/>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3049659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6589-13F6-29E5-647B-0B5463219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ED296EA-C383-A30C-9A8A-F4D22650A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C6C219-2C7C-D30C-095C-E3E7E70C1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8CA58-DF97-67E5-8F6B-499318BB4FA0}"/>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6" name="Footer Placeholder 5">
            <a:extLst>
              <a:ext uri="{FF2B5EF4-FFF2-40B4-BE49-F238E27FC236}">
                <a16:creationId xmlns:a16="http://schemas.microsoft.com/office/drawing/2014/main" id="{19135D8A-1B0E-9489-1E79-76891D4826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EFCDBA-B1A2-3322-9F70-D608D04B3718}"/>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444380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7FA8-9D43-B1A1-F423-B5C300B376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420702-9B47-92CC-E849-B173EBB4A2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746DA-9BF2-D1E5-D227-BF83E4B6716E}"/>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5" name="Footer Placeholder 4">
            <a:extLst>
              <a:ext uri="{FF2B5EF4-FFF2-40B4-BE49-F238E27FC236}">
                <a16:creationId xmlns:a16="http://schemas.microsoft.com/office/drawing/2014/main" id="{E4011B2C-FF31-78BE-ABF1-53DD49717F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3940D3-E362-5D9E-3FBB-1B0818E25854}"/>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300434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5D6B4-CC79-6920-76AD-DDF8006961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C37808-CB84-FCCF-CB37-B957FBD2A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07B9CE-FF13-D525-CF5F-C303926FE7EF}"/>
              </a:ext>
            </a:extLst>
          </p:cNvPr>
          <p:cNvSpPr>
            <a:spLocks noGrp="1"/>
          </p:cNvSpPr>
          <p:nvPr>
            <p:ph type="dt" sz="half" idx="10"/>
          </p:nvPr>
        </p:nvSpPr>
        <p:spPr/>
        <p:txBody>
          <a:bodyPr/>
          <a:lstStyle/>
          <a:p>
            <a:fld id="{0A1FB72D-73E6-47E0-9921-88302A17C0F1}" type="datetimeFigureOut">
              <a:rPr lang="en-GB" smtClean="0"/>
              <a:t>10/07/2024</a:t>
            </a:fld>
            <a:endParaRPr lang="en-GB"/>
          </a:p>
        </p:txBody>
      </p:sp>
      <p:sp>
        <p:nvSpPr>
          <p:cNvPr id="5" name="Footer Placeholder 4">
            <a:extLst>
              <a:ext uri="{FF2B5EF4-FFF2-40B4-BE49-F238E27FC236}">
                <a16:creationId xmlns:a16="http://schemas.microsoft.com/office/drawing/2014/main" id="{EB40F510-A021-BCCB-D9F8-168AD176F8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E87619-4054-5E08-DE89-89563EA2C2C8}"/>
              </a:ext>
            </a:extLst>
          </p:cNvPr>
          <p:cNvSpPr>
            <a:spLocks noGrp="1"/>
          </p:cNvSpPr>
          <p:nvPr>
            <p:ph type="sldNum" sz="quarter" idx="12"/>
          </p:nvPr>
        </p:nvSpPr>
        <p:spPr/>
        <p:txBody>
          <a:bodyPr/>
          <a:lstStyle/>
          <a:p>
            <a:fld id="{20DC29A7-44B6-45EA-B723-9FA7F411A011}" type="slidenum">
              <a:rPr lang="en-GB" smtClean="0"/>
              <a:t>‹#›</a:t>
            </a:fld>
            <a:endParaRPr lang="en-GB"/>
          </a:p>
        </p:txBody>
      </p:sp>
    </p:spTree>
    <p:extLst>
      <p:ext uri="{BB962C8B-B14F-4D97-AF65-F5344CB8AC3E}">
        <p14:creationId xmlns:p14="http://schemas.microsoft.com/office/powerpoint/2010/main" val="3280164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Agenda Slid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1404388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149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6436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008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2C58-4521-0B4B-2C79-02B099EF1F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4057B7-965E-84B8-827B-8A23307CD1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8C94E3-40C3-2D28-F258-ECD652DC5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D57DA2-C0CE-667B-45D4-3E61BD4CF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BB321-51DA-1F21-4102-53CA512473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9A911B-2740-A732-347F-075269E74AF5}"/>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8" name="Footer Placeholder 7">
            <a:extLst>
              <a:ext uri="{FF2B5EF4-FFF2-40B4-BE49-F238E27FC236}">
                <a16:creationId xmlns:a16="http://schemas.microsoft.com/office/drawing/2014/main" id="{BAC395E3-E128-FA4D-3BAC-25BCA3749C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B3BAC3-6C83-2ABA-A5F8-7943E6363FA4}"/>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081898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5157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5799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9161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125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3097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5718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1599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8706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Slid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197177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Large Image 4 – Whit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9041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887F-C634-8E5F-93E6-026F4D9410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E3ED2-1868-554E-442D-95F862CC8FBB}"/>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4" name="Footer Placeholder 3">
            <a:extLst>
              <a:ext uri="{FF2B5EF4-FFF2-40B4-BE49-F238E27FC236}">
                <a16:creationId xmlns:a16="http://schemas.microsoft.com/office/drawing/2014/main" id="{D3ADCDCB-7A91-E872-3179-FE1BFAA6AF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4E5E45-0D33-B16A-2205-B0D3FFEBD450}"/>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001773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49299"/>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510095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Slid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133717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nly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tx1"/>
                </a:solidFill>
              </a:defRPr>
            </a:lvl1pPr>
            <a:lvl2pPr>
              <a:defRPr sz="1800">
                <a:solidFill>
                  <a:schemeClr val="tx1"/>
                </a:solidFill>
              </a:defRPr>
            </a:lvl2pPr>
            <a:lvl3pPr>
              <a:defRPr sz="1800" b="0" i="0">
                <a:solidFill>
                  <a:schemeClr val="tx1"/>
                </a:solidFill>
                <a:latin typeface="+mn-lt"/>
              </a:defRPr>
            </a:lvl3pPr>
            <a:lvl4pPr>
              <a:defRPr>
                <a:solidFill>
                  <a:schemeClr val="tx1"/>
                </a:solidFill>
              </a:defRPr>
            </a:lvl4pPr>
            <a:lvl5pPr marL="32400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935969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49299"/>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764193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Image 2 – Whit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00503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Image 3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293592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Image 4 – White">
    <p:bg>
      <p:bgPr>
        <a:solidFill>
          <a:schemeClr val="bg1"/>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69824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 Large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8189871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 Large Image 2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100223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 Large Image 3 – White">
    <p:bg>
      <p:bgPr>
        <a:solidFill>
          <a:schemeClr val="bg1"/>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a:noFill/>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427903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0030CF-25C1-9545-78E3-2D206805BA20}"/>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3" name="Footer Placeholder 2">
            <a:extLst>
              <a:ext uri="{FF2B5EF4-FFF2-40B4-BE49-F238E27FC236}">
                <a16:creationId xmlns:a16="http://schemas.microsoft.com/office/drawing/2014/main" id="{A0ECDC0B-0B29-3128-6526-F8291BBECD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1E937DD-CCF7-19D9-97EA-12ED8861ACC2}"/>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550454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 Large Image 4 – Whit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271882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pic>
        <p:nvPicPr>
          <p:cNvPr id="10" name="Graphic 9">
            <a:extLst>
              <a:ext uri="{FF2B5EF4-FFF2-40B4-BE49-F238E27FC236}">
                <a16:creationId xmlns:a16="http://schemas.microsoft.com/office/drawing/2014/main" id="{F3086390-A774-2A7D-47BE-5D5CD67FAE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Tree>
    <p:extLst>
      <p:ext uri="{BB962C8B-B14F-4D97-AF65-F5344CB8AC3E}">
        <p14:creationId xmlns:p14="http://schemas.microsoft.com/office/powerpoint/2010/main" val="239543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97154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49300"/>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131107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rgbClr val="86999E"/>
          </a:solidFill>
        </p:spPr>
        <p:txBody>
          <a:bodyPr lIns="144000" tIns="144000" rIns="2304000" bIns="108000"/>
          <a:lstStyle>
            <a:lvl1pPr marL="108000" indent="-108000">
              <a:spcBef>
                <a:spcPts val="500"/>
              </a:spcBef>
              <a:defRPr sz="900"/>
            </a:lvl1pPr>
            <a:lvl2pPr marL="216000" indent="-108000">
              <a:spcBef>
                <a:spcPts val="200"/>
              </a:spcBef>
              <a:defRPr sz="900"/>
            </a:lvl2pPr>
            <a:lvl3pPr marL="324000" indent="-108000">
              <a:spcBef>
                <a:spcPts val="200"/>
              </a:spcBef>
              <a:defRPr sz="900"/>
            </a:lvl3pPr>
            <a:lvl4pPr marL="108000" indent="-108000">
              <a:defRPr sz="900"/>
            </a:lvl4pPr>
            <a:lvl5pPr marL="108000" indent="-10800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rgbClr val="86999E"/>
          </a:solidFill>
        </p:spPr>
        <p:txBody>
          <a:bodyPr lIns="144000" tIns="144000" rIns="2304000" bIns="108000"/>
          <a:lstStyle>
            <a:lvl1pPr marL="108000" indent="-108000">
              <a:spcBef>
                <a:spcPts val="500"/>
              </a:spcBef>
              <a:defRPr sz="900"/>
            </a:lvl1pPr>
            <a:lvl2pPr marL="216000" indent="-108000">
              <a:spcBef>
                <a:spcPts val="200"/>
              </a:spcBef>
              <a:defRPr sz="900"/>
            </a:lvl2pPr>
            <a:lvl3pPr marL="324000" indent="-108000">
              <a:spcBef>
                <a:spcPts val="200"/>
              </a:spcBef>
              <a:defRPr sz="900"/>
            </a:lvl3pPr>
            <a:lvl4pPr marL="108000" indent="-108000">
              <a:defRPr sz="900"/>
            </a:lvl4pPr>
            <a:lvl5pPr marL="108000" indent="-10800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22619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85019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51994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tx1"/>
                </a:solidFill>
                <a:latin typeface="+mn-lt"/>
              </a:defRPr>
            </a:lvl1pPr>
            <a:lvl2pPr marL="0" indent="0" algn="ctr">
              <a:spcBef>
                <a:spcPts val="1500"/>
              </a:spcBef>
              <a:buNone/>
              <a:defRPr b="1" i="0" cap="all" baseline="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0724452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8514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Four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1907699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5B05-AF00-0045-065F-AC1C49A35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FDF123-B504-4D7D-4870-09300A9BCC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F922E6-5314-5A60-9ECE-43330FE30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E26DF-3D4C-0BB1-FDBC-12EA6322D063}"/>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6" name="Footer Placeholder 5">
            <a:extLst>
              <a:ext uri="{FF2B5EF4-FFF2-40B4-BE49-F238E27FC236}">
                <a16:creationId xmlns:a16="http://schemas.microsoft.com/office/drawing/2014/main" id="{2DA4A612-2479-B910-9D79-20790E7892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2BF09F-9DAA-E3FC-1AFC-539753DF3FE2}"/>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988575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Multi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 name="Picture Placeholder 12">
            <a:extLst>
              <a:ext uri="{FF2B5EF4-FFF2-40B4-BE49-F238E27FC236}">
                <a16:creationId xmlns:a16="http://schemas.microsoft.com/office/drawing/2014/main" id="{F1A1D60F-6046-846F-3258-799C554053F5}"/>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41049314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614012"/>
            <a:ext cx="4117755" cy="1551002"/>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8365" y="2350689"/>
            <a:ext cx="4117755" cy="3775476"/>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061FF-9AC2-B54B-9EF3-9D7559800F98}" type="datetime1">
              <a:rPr lang="en-GB" smtClean="0"/>
              <a:t>10/07/2024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7748575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4CD2E76-DF88-B641-87DE-E8150B7D30F4}" type="datetime1">
              <a:rPr lang="en-GB" smtClean="0"/>
              <a:t>10/07/2024</a:t>
            </a:fld>
            <a:endParaRPr lang="en-GB"/>
          </a:p>
        </p:txBody>
      </p:sp>
    </p:spTree>
    <p:extLst>
      <p:ext uri="{BB962C8B-B14F-4D97-AF65-F5344CB8AC3E}">
        <p14:creationId xmlns:p14="http://schemas.microsoft.com/office/powerpoint/2010/main" val="720939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4CD2E76-DF88-B641-87DE-E8150B7D30F4}" type="datetime1">
              <a:rPr lang="en-GB" smtClean="0"/>
              <a:t>10/07/2024</a:t>
            </a:fld>
            <a:endParaRPr lang="en-GB"/>
          </a:p>
        </p:txBody>
      </p:sp>
    </p:spTree>
    <p:extLst>
      <p:ext uri="{BB962C8B-B14F-4D97-AF65-F5344CB8AC3E}">
        <p14:creationId xmlns:p14="http://schemas.microsoft.com/office/powerpoint/2010/main" val="3030606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lvl1pPr>
          </a:lstStyle>
          <a:p>
            <a:r>
              <a:rPr lang="en-GB"/>
              <a:t>CLICK TO EDIT MASTER TITLE STYLE </a:t>
            </a:r>
          </a:p>
        </p:txBody>
      </p:sp>
      <p:sp>
        <p:nvSpPr>
          <p:cNvPr id="4" name="Date Placeholder 3"/>
          <p:cNvSpPr>
            <a:spLocks noGrp="1"/>
          </p:cNvSpPr>
          <p:nvPr>
            <p:ph type="dt" sz="half" idx="10"/>
          </p:nvPr>
        </p:nvSpPr>
        <p:spPr/>
        <p:txBody>
          <a:bodyPr/>
          <a:lstStyle/>
          <a:p>
            <a:fld id="{44CD2E76-DF88-B641-87DE-E8150B7D30F4}" type="datetime1">
              <a:rPr lang="en-GB" smtClean="0"/>
              <a:t>10/07/2024</a:t>
            </a:fld>
            <a:endParaRPr lang="en-GB"/>
          </a:p>
        </p:txBody>
      </p:sp>
    </p:spTree>
    <p:extLst>
      <p:ext uri="{BB962C8B-B14F-4D97-AF65-F5344CB8AC3E}">
        <p14:creationId xmlns:p14="http://schemas.microsoft.com/office/powerpoint/2010/main" val="3187108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4" name="Date Placeholder 3"/>
          <p:cNvSpPr>
            <a:spLocks noGrp="1"/>
          </p:cNvSpPr>
          <p:nvPr>
            <p:ph type="dt" sz="half" idx="10"/>
          </p:nvPr>
        </p:nvSpPr>
        <p:spPr/>
        <p:txBody>
          <a:bodyPr/>
          <a:lstStyle/>
          <a:p>
            <a:fld id="{44CD2E76-DF88-B641-87DE-E8150B7D30F4}" type="datetime1">
              <a:rPr lang="en-GB" smtClean="0"/>
              <a:t>10/07/2024</a:t>
            </a:fld>
            <a:endParaRPr lang="en-GB"/>
          </a:p>
        </p:txBody>
      </p:sp>
    </p:spTree>
    <p:extLst>
      <p:ext uri="{BB962C8B-B14F-4D97-AF65-F5344CB8AC3E}">
        <p14:creationId xmlns:p14="http://schemas.microsoft.com/office/powerpoint/2010/main" val="152357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5F00649-C067-4444-8073-5291F37C53D8}" type="datetime1">
              <a:rPr lang="en-GB" smtClean="0"/>
              <a:t>10/07/2024</a:t>
            </a:fld>
            <a:endParaRPr lang="en-GB"/>
          </a:p>
        </p:txBody>
      </p:sp>
      <p:sp>
        <p:nvSpPr>
          <p:cNvPr id="5" name="Footer Placeholder 4"/>
          <p:cNvSpPr>
            <a:spLocks noGrp="1"/>
          </p:cNvSpPr>
          <p:nvPr>
            <p:ph type="ftr" sz="quarter" idx="11"/>
          </p:nvPr>
        </p:nvSpPr>
        <p:spPr/>
        <p:txBody>
          <a:bodyPr/>
          <a:lstStyle/>
          <a:p>
            <a:r>
              <a:rPr lang="en-GB"/>
              <a:t>THE URBAN NATURE PROJECT</a:t>
            </a:r>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065918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092" y="638463"/>
            <a:ext cx="5034393" cy="3894743"/>
          </a:xfrm>
        </p:spPr>
        <p:txBody>
          <a:bodyPr anchor="t"/>
          <a:lstStyle>
            <a:lvl1pPr algn="l">
              <a:defRPr sz="5867" b="1" cap="all">
                <a:solidFill>
                  <a:schemeClr val="accent1"/>
                </a:solidFill>
              </a:defRPr>
            </a:lvl1pPr>
          </a:lstStyle>
          <a:p>
            <a:r>
              <a:rPr lang="en-GB"/>
              <a:t>Click to edit Master title style</a:t>
            </a:r>
          </a:p>
        </p:txBody>
      </p:sp>
      <p:sp>
        <p:nvSpPr>
          <p:cNvPr id="3" name="Text Placeholder 2"/>
          <p:cNvSpPr>
            <a:spLocks noGrp="1"/>
          </p:cNvSpPr>
          <p:nvPr>
            <p:ph type="body" idx="1"/>
          </p:nvPr>
        </p:nvSpPr>
        <p:spPr>
          <a:xfrm>
            <a:off x="7392786" y="4856164"/>
            <a:ext cx="4320847" cy="1500187"/>
          </a:xfrm>
        </p:spPr>
        <p:txBody>
          <a:bodyPr anchor="b"/>
          <a:lstStyle>
            <a:lvl1pPr marL="0" indent="0">
              <a:buNone/>
              <a:defRPr sz="2000">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1E8A15D-391D-7E4A-833F-816C28E2C205}" type="datetime1">
              <a:rPr lang="en-GB" smtClean="0"/>
              <a:t>10/07/2024</a:t>
            </a:fld>
            <a:endParaRPr lang="en-GB"/>
          </a:p>
        </p:txBody>
      </p:sp>
      <p:sp>
        <p:nvSpPr>
          <p:cNvPr id="5" name="Footer Placeholder 4"/>
          <p:cNvSpPr>
            <a:spLocks noGrp="1"/>
          </p:cNvSpPr>
          <p:nvPr>
            <p:ph type="ftr" sz="quarter" idx="11"/>
          </p:nvPr>
        </p:nvSpPr>
        <p:spPr/>
        <p:txBody>
          <a:bodyPr/>
          <a:lstStyle/>
          <a:p>
            <a:r>
              <a:rPr lang="en-GB"/>
              <a:t>THE URBAN NATURE PROJECT</a:t>
            </a:r>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212021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4B72025D-AB96-CF42-9C5E-F404F38308A2}" type="datetime1">
              <a:rPr lang="en-GB" smtClean="0"/>
              <a:t>10/07/2024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4056418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A3E41194-C29C-9F42-8604-571C78EC12B8}" type="datetime1">
              <a:rPr lang="en-GB" smtClean="0"/>
              <a:t>10/07/2024</a:t>
            </a:fld>
            <a:endParaRPr lang="en-GB"/>
          </a:p>
        </p:txBody>
      </p:sp>
      <p:sp>
        <p:nvSpPr>
          <p:cNvPr id="8" name="Footer Placeholder 7"/>
          <p:cNvSpPr>
            <a:spLocks noGrp="1"/>
          </p:cNvSpPr>
          <p:nvPr>
            <p:ph type="ftr" sz="quarter" idx="11"/>
          </p:nvPr>
        </p:nvSpPr>
        <p:spPr/>
        <p:txBody>
          <a:bodyPr/>
          <a:lstStyle/>
          <a:p>
            <a:r>
              <a:rPr lang="en-GB"/>
              <a:t>THE URBAN NATURE PROJECT</a:t>
            </a:r>
          </a:p>
        </p:txBody>
      </p:sp>
      <p:sp>
        <p:nvSpPr>
          <p:cNvPr id="9" name="Slide Number Placeholder 8"/>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66811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25BD-171A-4D0F-5985-BBAEE3711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517EE8-A0DD-F33F-0992-A1DC35553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F15928-5ACD-8DBA-5F97-F9C3E4512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66380-3B3D-C74D-7057-91A7CECD46E0}"/>
              </a:ext>
            </a:extLst>
          </p:cNvPr>
          <p:cNvSpPr>
            <a:spLocks noGrp="1"/>
          </p:cNvSpPr>
          <p:nvPr>
            <p:ph type="dt" sz="half" idx="10"/>
          </p:nvPr>
        </p:nvSpPr>
        <p:spPr/>
        <p:txBody>
          <a:bodyPr/>
          <a:lstStyle/>
          <a:p>
            <a:fld id="{9A7CEAD1-2BD8-4125-8054-E59117F34FBB}" type="datetimeFigureOut">
              <a:rPr lang="en-GB" smtClean="0"/>
              <a:t>10/07/2024</a:t>
            </a:fld>
            <a:endParaRPr lang="en-GB"/>
          </a:p>
        </p:txBody>
      </p:sp>
      <p:sp>
        <p:nvSpPr>
          <p:cNvPr id="6" name="Footer Placeholder 5">
            <a:extLst>
              <a:ext uri="{FF2B5EF4-FFF2-40B4-BE49-F238E27FC236}">
                <a16:creationId xmlns:a16="http://schemas.microsoft.com/office/drawing/2014/main" id="{7DF874DA-9ACB-23D2-AA7B-8DAB04CA2A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22C2EB-5006-8DF5-1747-A1CE479248A7}"/>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601749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gri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8368" y="510119"/>
            <a:ext cx="2672553" cy="4525963"/>
          </a:xfrm>
        </p:spPr>
        <p:txBody>
          <a:bodyPr/>
          <a:lstStyle>
            <a:lvl1pPr>
              <a:defRPr sz="2400"/>
            </a:lvl1pPr>
            <a:lvl2pPr>
              <a:defRPr sz="2133"/>
            </a:lvl2pPr>
            <a:lvl3pPr>
              <a:defRPr sz="1867"/>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p:txBody>
      </p:sp>
      <p:sp>
        <p:nvSpPr>
          <p:cNvPr id="5" name="Date Placeholder 4"/>
          <p:cNvSpPr>
            <a:spLocks noGrp="1"/>
          </p:cNvSpPr>
          <p:nvPr>
            <p:ph type="dt" sz="half" idx="10"/>
          </p:nvPr>
        </p:nvSpPr>
        <p:spPr/>
        <p:txBody>
          <a:bodyPr/>
          <a:lstStyle/>
          <a:p>
            <a:fld id="{4B72025D-AB96-CF42-9C5E-F404F38308A2}" type="datetime1">
              <a:rPr lang="en-GB" smtClean="0"/>
              <a:t>10/07/2024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
        <p:nvSpPr>
          <p:cNvPr id="9" name="Picture Placeholder 8">
            <a:extLst>
              <a:ext uri="{FF2B5EF4-FFF2-40B4-BE49-F238E27FC236}">
                <a16:creationId xmlns:a16="http://schemas.microsoft.com/office/drawing/2014/main" id="{9C4FFB16-F68F-774E-A28F-16245495C52C}"/>
              </a:ext>
            </a:extLst>
          </p:cNvPr>
          <p:cNvSpPr>
            <a:spLocks noGrp="1"/>
          </p:cNvSpPr>
          <p:nvPr>
            <p:ph type="pic" sz="quarter" idx="13"/>
          </p:nvPr>
        </p:nvSpPr>
        <p:spPr>
          <a:xfrm>
            <a:off x="3753104" y="518479"/>
            <a:ext cx="3840000" cy="2784000"/>
          </a:xfrm>
        </p:spPr>
        <p:txBody>
          <a:bodyPr/>
          <a:lstStyle/>
          <a:p>
            <a:r>
              <a:rPr lang="en-GB"/>
              <a:t>Click icon to add picture</a:t>
            </a:r>
          </a:p>
        </p:txBody>
      </p:sp>
      <p:sp>
        <p:nvSpPr>
          <p:cNvPr id="10" name="Picture Placeholder 8">
            <a:extLst>
              <a:ext uri="{FF2B5EF4-FFF2-40B4-BE49-F238E27FC236}">
                <a16:creationId xmlns:a16="http://schemas.microsoft.com/office/drawing/2014/main" id="{AABFF683-0B66-D246-991C-0CA89B845E0F}"/>
              </a:ext>
            </a:extLst>
          </p:cNvPr>
          <p:cNvSpPr>
            <a:spLocks noGrp="1"/>
          </p:cNvSpPr>
          <p:nvPr>
            <p:ph type="pic" sz="quarter" idx="14"/>
          </p:nvPr>
        </p:nvSpPr>
        <p:spPr>
          <a:xfrm>
            <a:off x="7873633" y="518479"/>
            <a:ext cx="3840000" cy="2784000"/>
          </a:xfrm>
        </p:spPr>
        <p:txBody>
          <a:bodyPr/>
          <a:lstStyle/>
          <a:p>
            <a:r>
              <a:rPr lang="en-GB"/>
              <a:t>Click icon to add picture</a:t>
            </a:r>
          </a:p>
        </p:txBody>
      </p:sp>
      <p:sp>
        <p:nvSpPr>
          <p:cNvPr id="11" name="Picture Placeholder 8">
            <a:extLst>
              <a:ext uri="{FF2B5EF4-FFF2-40B4-BE49-F238E27FC236}">
                <a16:creationId xmlns:a16="http://schemas.microsoft.com/office/drawing/2014/main" id="{9A460023-6710-9D44-AFF1-CF2B4D1BC421}"/>
              </a:ext>
            </a:extLst>
          </p:cNvPr>
          <p:cNvSpPr>
            <a:spLocks noGrp="1"/>
          </p:cNvSpPr>
          <p:nvPr>
            <p:ph type="pic" sz="quarter" idx="15"/>
          </p:nvPr>
        </p:nvSpPr>
        <p:spPr>
          <a:xfrm>
            <a:off x="3753104" y="3572352"/>
            <a:ext cx="3840000" cy="2784000"/>
          </a:xfrm>
        </p:spPr>
        <p:txBody>
          <a:bodyPr/>
          <a:lstStyle/>
          <a:p>
            <a:r>
              <a:rPr lang="en-GB"/>
              <a:t>Click icon to add picture</a:t>
            </a:r>
          </a:p>
        </p:txBody>
      </p:sp>
      <p:sp>
        <p:nvSpPr>
          <p:cNvPr id="12" name="Picture Placeholder 8">
            <a:extLst>
              <a:ext uri="{FF2B5EF4-FFF2-40B4-BE49-F238E27FC236}">
                <a16:creationId xmlns:a16="http://schemas.microsoft.com/office/drawing/2014/main" id="{8C82ACCD-1784-AE4B-9F73-C62712C40BFA}"/>
              </a:ext>
            </a:extLst>
          </p:cNvPr>
          <p:cNvSpPr>
            <a:spLocks noGrp="1"/>
          </p:cNvSpPr>
          <p:nvPr>
            <p:ph type="pic" sz="quarter" idx="16"/>
          </p:nvPr>
        </p:nvSpPr>
        <p:spPr>
          <a:xfrm>
            <a:off x="7867909" y="3572352"/>
            <a:ext cx="3840000" cy="2784000"/>
          </a:xfrm>
        </p:spPr>
        <p:txBody>
          <a:bodyPr/>
          <a:lstStyle/>
          <a:p>
            <a:r>
              <a:rPr lang="en-GB"/>
              <a:t>Click icon to add picture</a:t>
            </a:r>
          </a:p>
        </p:txBody>
      </p:sp>
    </p:spTree>
    <p:extLst>
      <p:ext uri="{BB962C8B-B14F-4D97-AF65-F5344CB8AC3E}">
        <p14:creationId xmlns:p14="http://schemas.microsoft.com/office/powerpoint/2010/main" val="71219875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BD431AA5-AF67-EA4D-A7CE-B36C8AE020EE}" type="datetime1">
              <a:rPr lang="en-GB" smtClean="0"/>
              <a:t>10/07/2024</a:t>
            </a:fld>
            <a:endParaRPr lang="en-GB"/>
          </a:p>
        </p:txBody>
      </p:sp>
      <p:sp>
        <p:nvSpPr>
          <p:cNvPr id="4" name="Footer Placeholder 3"/>
          <p:cNvSpPr>
            <a:spLocks noGrp="1"/>
          </p:cNvSpPr>
          <p:nvPr>
            <p:ph type="ftr" sz="quarter" idx="11"/>
          </p:nvPr>
        </p:nvSpPr>
        <p:spPr/>
        <p:txBody>
          <a:bodyPr/>
          <a:lstStyle/>
          <a:p>
            <a:r>
              <a:rPr lang="en-GB"/>
              <a:t>THE URBAN NATURE PROJECT</a:t>
            </a:r>
          </a:p>
        </p:txBody>
      </p:sp>
      <p:sp>
        <p:nvSpPr>
          <p:cNvPr id="5" name="Slide Number Placeholder 4"/>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723034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0B182-9549-0248-A130-01A50C4480DB}" type="datetime1">
              <a:rPr lang="en-GB" smtClean="0"/>
              <a:t>10/07/2024</a:t>
            </a:fld>
            <a:endParaRPr lang="en-GB"/>
          </a:p>
        </p:txBody>
      </p:sp>
      <p:sp>
        <p:nvSpPr>
          <p:cNvPr id="3" name="Footer Placeholder 2"/>
          <p:cNvSpPr>
            <a:spLocks noGrp="1"/>
          </p:cNvSpPr>
          <p:nvPr>
            <p:ph type="ftr" sz="quarter" idx="11"/>
          </p:nvPr>
        </p:nvSpPr>
        <p:spPr/>
        <p:txBody>
          <a:bodyPr/>
          <a:lstStyle/>
          <a:p>
            <a:r>
              <a:rPr lang="en-GB"/>
              <a:t>THE URBAN NATURE PROJECT</a:t>
            </a:r>
          </a:p>
        </p:txBody>
      </p:sp>
      <p:sp>
        <p:nvSpPr>
          <p:cNvPr id="4" name="Slide Number Placeholder 3"/>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1210006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614012"/>
            <a:ext cx="4117755" cy="1162051"/>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78365" y="2350689"/>
            <a:ext cx="4117755" cy="3775476"/>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96061FF-9AC2-B54B-9EF3-9D7559800F98}" type="datetime1">
              <a:rPr lang="en-GB" smtClean="0"/>
              <a:t>10/07/2024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1645678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8674" y="501651"/>
            <a:ext cx="4399301" cy="1012724"/>
          </a:xfrm>
        </p:spPr>
        <p:txBody>
          <a:bodyPr anchor="b"/>
          <a:lstStyle>
            <a:lvl1pPr algn="l">
              <a:defRPr sz="3733" b="1"/>
            </a:lvl1pPr>
          </a:lstStyle>
          <a:p>
            <a:r>
              <a:rPr lang="en-GB"/>
              <a:t>CLICK TO EDIT MASTER TITLE STYLE</a:t>
            </a:r>
          </a:p>
        </p:txBody>
      </p:sp>
      <p:sp>
        <p:nvSpPr>
          <p:cNvPr id="3" name="Picture Placeholder 2"/>
          <p:cNvSpPr>
            <a:spLocks noGrp="1"/>
          </p:cNvSpPr>
          <p:nvPr>
            <p:ph type="pic" idx="1"/>
          </p:nvPr>
        </p:nvSpPr>
        <p:spPr>
          <a:xfrm>
            <a:off x="0" y="1"/>
            <a:ext cx="6096000" cy="68579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p>
        </p:txBody>
      </p:sp>
      <p:sp>
        <p:nvSpPr>
          <p:cNvPr id="4" name="Text Placeholder 3"/>
          <p:cNvSpPr>
            <a:spLocks noGrp="1"/>
          </p:cNvSpPr>
          <p:nvPr>
            <p:ph type="body" sz="half" idx="2"/>
          </p:nvPr>
        </p:nvSpPr>
        <p:spPr>
          <a:xfrm>
            <a:off x="6868674" y="1850909"/>
            <a:ext cx="4399301" cy="4505441"/>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7D62C8-1BFE-4545-A079-E20609AAF82D}" type="datetime1">
              <a:rPr lang="en-GB" smtClean="0"/>
              <a:t>10/07/2024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4003186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CF1A37-E8CC-5F46-9573-4F688369C4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2" name="Title 1"/>
          <p:cNvSpPr>
            <a:spLocks noGrp="1"/>
          </p:cNvSpPr>
          <p:nvPr>
            <p:ph type="title" hasCustomPrompt="1"/>
          </p:nvPr>
        </p:nvSpPr>
        <p:spPr>
          <a:xfrm>
            <a:off x="6868674" y="501651"/>
            <a:ext cx="4399301" cy="1012724"/>
          </a:xfrm>
        </p:spPr>
        <p:txBody>
          <a:bodyPr anchor="b"/>
          <a:lstStyle>
            <a:lvl1pPr algn="l">
              <a:defRPr sz="3733" b="1"/>
            </a:lvl1pPr>
          </a:lstStyle>
          <a:p>
            <a:r>
              <a:rPr lang="en-GB"/>
              <a:t>CLICK TO EDIT MASTER TITLE STYLE</a:t>
            </a:r>
          </a:p>
        </p:txBody>
      </p:sp>
      <p:sp>
        <p:nvSpPr>
          <p:cNvPr id="4" name="Text Placeholder 3"/>
          <p:cNvSpPr>
            <a:spLocks noGrp="1"/>
          </p:cNvSpPr>
          <p:nvPr>
            <p:ph type="body" sz="half" idx="2"/>
          </p:nvPr>
        </p:nvSpPr>
        <p:spPr>
          <a:xfrm>
            <a:off x="6868674" y="1850909"/>
            <a:ext cx="4399301" cy="4505441"/>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7D62C8-1BFE-4545-A079-E20609AAF82D}" type="datetime1">
              <a:rPr lang="en-GB" smtClean="0"/>
              <a:t>10/07/2024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5640582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Slid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Tree>
    <p:extLst>
      <p:ext uri="{BB962C8B-B14F-4D97-AF65-F5344CB8AC3E}">
        <p14:creationId xmlns:p14="http://schemas.microsoft.com/office/powerpoint/2010/main" val="3390352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nly – Anthrac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019090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10008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Image 2 – Anthraci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12942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slideLayout" Target="../slideLayouts/slideLayout224.xml"/><Relationship Id="rId39" Type="http://schemas.openxmlformats.org/officeDocument/2006/relationships/image" Target="../media/image11.png"/><Relationship Id="rId21" Type="http://schemas.openxmlformats.org/officeDocument/2006/relationships/slideLayout" Target="../slideLayouts/slideLayout219.xml"/><Relationship Id="rId34" Type="http://schemas.openxmlformats.org/officeDocument/2006/relationships/slideLayout" Target="../slideLayouts/slideLayout232.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33" Type="http://schemas.openxmlformats.org/officeDocument/2006/relationships/slideLayout" Target="../slideLayouts/slideLayout231.xml"/><Relationship Id="rId38" Type="http://schemas.openxmlformats.org/officeDocument/2006/relationships/theme" Target="../theme/theme10.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29" Type="http://schemas.openxmlformats.org/officeDocument/2006/relationships/slideLayout" Target="../slideLayouts/slideLayout227.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32" Type="http://schemas.openxmlformats.org/officeDocument/2006/relationships/slideLayout" Target="../slideLayouts/slideLayout230.xml"/><Relationship Id="rId37" Type="http://schemas.openxmlformats.org/officeDocument/2006/relationships/slideLayout" Target="../slideLayouts/slideLayout235.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slideLayout" Target="../slideLayouts/slideLayout226.xml"/><Relationship Id="rId36" Type="http://schemas.openxmlformats.org/officeDocument/2006/relationships/slideLayout" Target="../slideLayouts/slideLayout234.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31" Type="http://schemas.openxmlformats.org/officeDocument/2006/relationships/slideLayout" Target="../slideLayouts/slideLayout229.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slideLayout" Target="../slideLayouts/slideLayout225.xml"/><Relationship Id="rId30" Type="http://schemas.openxmlformats.org/officeDocument/2006/relationships/slideLayout" Target="../slideLayouts/slideLayout228.xml"/><Relationship Id="rId35" Type="http://schemas.openxmlformats.org/officeDocument/2006/relationships/slideLayout" Target="../slideLayouts/slideLayout233.xml"/><Relationship Id="rId8" Type="http://schemas.openxmlformats.org/officeDocument/2006/relationships/slideLayout" Target="../slideLayouts/slideLayout206.xml"/><Relationship Id="rId3"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image" Target="../media/image5.sv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image" Target="../media/image4.png"/><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theme" Target="../theme/theme7.xml"/><Relationship Id="rId8" Type="http://schemas.openxmlformats.org/officeDocument/2006/relationships/slideLayout" Target="../slideLayouts/slideLayout103.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theme" Target="../theme/theme8.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image" Target="../media/image11.pn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theme" Target="../theme/theme9.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slideLayout" Target="../slideLayouts/slideLayout193.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8" Type="http://schemas.openxmlformats.org/officeDocument/2006/relationships/slideLayout" Target="../slideLayouts/slideLayout170.xml"/><Relationship Id="rId3"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7C1EC-8981-49A4-4DF0-0C486B411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7F489E-8A82-FC7E-93E6-94794866AF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D3E0EE-CE0C-5B00-4554-0C50B559C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CEAD1-2BD8-4125-8054-E59117F34FBB}" type="datetimeFigureOut">
              <a:rPr lang="en-GB" smtClean="0"/>
              <a:t>10/07/2024</a:t>
            </a:fld>
            <a:endParaRPr lang="en-GB"/>
          </a:p>
        </p:txBody>
      </p:sp>
      <p:sp>
        <p:nvSpPr>
          <p:cNvPr id="5" name="Footer Placeholder 4">
            <a:extLst>
              <a:ext uri="{FF2B5EF4-FFF2-40B4-BE49-F238E27FC236}">
                <a16:creationId xmlns:a16="http://schemas.microsoft.com/office/drawing/2014/main" id="{9B247B84-281E-065F-99F4-5B297DC25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1871BD-8FD1-3672-46EC-35CBA65E0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A7EC7-419F-4286-ACA5-C0A53692FA9D}" type="slidenum">
              <a:rPr lang="en-GB" smtClean="0"/>
              <a:t>‹#›</a:t>
            </a:fld>
            <a:endParaRPr lang="en-GB"/>
          </a:p>
        </p:txBody>
      </p:sp>
    </p:spTree>
    <p:extLst>
      <p:ext uri="{BB962C8B-B14F-4D97-AF65-F5344CB8AC3E}">
        <p14:creationId xmlns:p14="http://schemas.microsoft.com/office/powerpoint/2010/main" val="188265786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975"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FFC5AB-7BF6-3344-9B14-B1D9DA695FF9}" type="datetime1">
              <a:rPr lang="en-GB" smtClean="0"/>
              <a:t>10/07/2024</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a:t>UPDATE this Presentation Header IN SLIDE MASTER</a:t>
            </a:r>
          </a:p>
        </p:txBody>
      </p:sp>
      <p:sp>
        <p:nvSpPr>
          <p:cNvPr id="10" name="TextBox 9">
            <a:extLst>
              <a:ext uri="{FF2B5EF4-FFF2-40B4-BE49-F238E27FC236}">
                <a16:creationId xmlns:a16="http://schemas.microsoft.com/office/drawing/2014/main" id="{C6F1CF42-1C9C-47C2-AE41-78BE145251DB}"/>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569933229"/>
      </p:ext>
    </p:extLst>
  </p:cSld>
  <p:clrMap bg1="dk1" tx1="lt1" bg2="dk2"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2494257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Lst>
  <p:hf sldNum="0"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4FADE-A769-F045-9134-3010D77D6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EA9CB6-2A7B-41AA-D1E4-A89AF8E6E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2BEFE0-779C-6BE3-2C95-389B506F30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1FB72D-73E6-47E0-9921-88302A17C0F1}" type="datetimeFigureOut">
              <a:rPr lang="en-GB" smtClean="0"/>
              <a:t>10/07/2024</a:t>
            </a:fld>
            <a:endParaRPr lang="en-GB"/>
          </a:p>
        </p:txBody>
      </p:sp>
      <p:sp>
        <p:nvSpPr>
          <p:cNvPr id="5" name="Footer Placeholder 4">
            <a:extLst>
              <a:ext uri="{FF2B5EF4-FFF2-40B4-BE49-F238E27FC236}">
                <a16:creationId xmlns:a16="http://schemas.microsoft.com/office/drawing/2014/main" id="{91BFBCEE-2A13-DC09-CAF9-EB6790E2B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E617315-5454-A845-6C4B-2F5476909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DC29A7-44B6-45EA-B723-9FA7F411A011}" type="slidenum">
              <a:rPr lang="en-GB" smtClean="0"/>
              <a:t>‹#›</a:t>
            </a:fld>
            <a:endParaRPr lang="en-GB"/>
          </a:p>
        </p:txBody>
      </p:sp>
    </p:spTree>
    <p:extLst>
      <p:ext uri="{BB962C8B-B14F-4D97-AF65-F5344CB8AC3E}">
        <p14:creationId xmlns:p14="http://schemas.microsoft.com/office/powerpoint/2010/main" val="56459961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9857847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pic>
        <p:nvPicPr>
          <p:cNvPr id="2" name="Graphic 1">
            <a:extLst>
              <a:ext uri="{FF2B5EF4-FFF2-40B4-BE49-F238E27FC236}">
                <a16:creationId xmlns:a16="http://schemas.microsoft.com/office/drawing/2014/main" id="{7FD0C243-D1C1-B4B1-9B32-69F59D7F3EEF}"/>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36742" y="6161217"/>
            <a:ext cx="509405" cy="509405"/>
          </a:xfrm>
          <a:prstGeom prst="rect">
            <a:avLst/>
          </a:prstGeom>
        </p:spPr>
      </p:pic>
    </p:spTree>
    <p:extLst>
      <p:ext uri="{BB962C8B-B14F-4D97-AF65-F5344CB8AC3E}">
        <p14:creationId xmlns:p14="http://schemas.microsoft.com/office/powerpoint/2010/main" val="311279907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Lst>
  <p:hf hdr="0" dt="0"/>
  <p:txStyles>
    <p:titleStyle>
      <a:lvl1pPr algn="l" defTabSz="914400" rtl="0" eaLnBrk="1" latinLnBrk="0" hangingPunct="1">
        <a:lnSpc>
          <a:spcPct val="90000"/>
        </a:lnSpc>
        <a:spcBef>
          <a:spcPct val="0"/>
        </a:spcBef>
        <a:buNone/>
        <a:defRPr sz="1800" b="1" kern="1200" baseline="0">
          <a:solidFill>
            <a:schemeClr val="tx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tx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368" y="605015"/>
            <a:ext cx="5617633" cy="1777723"/>
          </a:xfrm>
          <a:prstGeom prst="rect">
            <a:avLst/>
          </a:prstGeom>
        </p:spPr>
        <p:txBody>
          <a:bodyPr vert="horz" lIns="0" tIns="0" rIns="0" bIns="0" rtlCol="0" anchor="t" anchorCtr="0">
            <a:noAutofit/>
            <a:scene3d>
              <a:camera prst="orthographicFront"/>
              <a:lightRig rig="threePt" dir="t"/>
            </a:scene3d>
            <a:sp3d prstMaterial="matte"/>
          </a:bodyPr>
          <a:lstStyle/>
          <a:p>
            <a:r>
              <a:rPr lang="en-GB"/>
              <a:t>Click to edit Master title style</a:t>
            </a:r>
          </a:p>
        </p:txBody>
      </p:sp>
      <p:sp>
        <p:nvSpPr>
          <p:cNvPr id="3" name="Text Placeholder 2"/>
          <p:cNvSpPr>
            <a:spLocks noGrp="1"/>
          </p:cNvSpPr>
          <p:nvPr>
            <p:ph type="body" idx="1"/>
          </p:nvPr>
        </p:nvSpPr>
        <p:spPr>
          <a:xfrm>
            <a:off x="478367" y="2493644"/>
            <a:ext cx="10972800" cy="364843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66069" y="73596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CAD42-F40F-CC4A-9B10-DE00FA3474B3}" type="datetime1">
              <a:rPr lang="en-GB" smtClean="0"/>
              <a:t>10/07/2024</a:t>
            </a:fld>
            <a:endParaRPr lang="en-GB"/>
          </a:p>
        </p:txBody>
      </p:sp>
      <p:sp>
        <p:nvSpPr>
          <p:cNvPr id="5" name="Footer Placeholder 4"/>
          <p:cNvSpPr>
            <a:spLocks noGrp="1"/>
          </p:cNvSpPr>
          <p:nvPr>
            <p:ph type="ftr" sz="quarter" idx="3"/>
          </p:nvPr>
        </p:nvSpPr>
        <p:spPr>
          <a:xfrm>
            <a:off x="484091" y="6356353"/>
            <a:ext cx="1244540" cy="182209"/>
          </a:xfrm>
          <a:prstGeom prst="rect">
            <a:avLst/>
          </a:prstGeom>
        </p:spPr>
        <p:txBody>
          <a:bodyPr vert="horz" lIns="0" tIns="0" rIns="0" bIns="0" rtlCol="0" anchor="t" anchorCtr="0"/>
          <a:lstStyle>
            <a:lvl1pPr algn="l">
              <a:defRPr sz="800">
                <a:solidFill>
                  <a:schemeClr val="tx1"/>
                </a:solidFill>
              </a:defRPr>
            </a:lvl1pPr>
          </a:lstStyle>
          <a:p>
            <a:r>
              <a:rPr lang="en-GB"/>
              <a:t>THE URBAN NATURE PROJECT</a:t>
            </a:r>
          </a:p>
        </p:txBody>
      </p:sp>
      <p:sp>
        <p:nvSpPr>
          <p:cNvPr id="6" name="Slide Number Placeholder 5"/>
          <p:cNvSpPr>
            <a:spLocks noGrp="1"/>
          </p:cNvSpPr>
          <p:nvPr>
            <p:ph type="sldNum" sz="quarter" idx="4"/>
          </p:nvPr>
        </p:nvSpPr>
        <p:spPr>
          <a:xfrm>
            <a:off x="1777378" y="6363894"/>
            <a:ext cx="208831" cy="174668"/>
          </a:xfrm>
          <a:prstGeom prst="rect">
            <a:avLst/>
          </a:prstGeom>
        </p:spPr>
        <p:txBody>
          <a:bodyPr vert="horz" lIns="0" tIns="0" rIns="0" bIns="0" rtlCol="0" anchor="t" anchorCtr="0"/>
          <a:lstStyle>
            <a:lvl1pPr algn="l">
              <a:defRPr sz="800">
                <a:solidFill>
                  <a:schemeClr val="tx1"/>
                </a:solidFill>
              </a:defRPr>
            </a:lvl1pPr>
          </a:lstStyle>
          <a:p>
            <a:fld id="{AB764D90-BCE1-DB4B-B083-5609132D4539}" type="slidenum">
              <a:rPr lang="en-GB" smtClean="0"/>
              <a:pPr/>
              <a:t>‹#›</a:t>
            </a:fld>
            <a:endParaRPr lang="en-GB"/>
          </a:p>
        </p:txBody>
      </p:sp>
    </p:spTree>
    <p:extLst>
      <p:ext uri="{BB962C8B-B14F-4D97-AF65-F5344CB8AC3E}">
        <p14:creationId xmlns:p14="http://schemas.microsoft.com/office/powerpoint/2010/main" val="156005417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Lst>
  <p:hf hdr="0" dt="0"/>
  <p:txStyles>
    <p:titleStyle>
      <a:lvl1pPr algn="l" defTabSz="457189" rtl="0" eaLnBrk="1" latinLnBrk="0" hangingPunct="1">
        <a:lnSpc>
          <a:spcPct val="80000"/>
        </a:lnSpc>
        <a:spcBef>
          <a:spcPct val="0"/>
        </a:spcBef>
        <a:buNone/>
        <a:defRPr sz="3733" kern="1200" cap="all" spc="0" baseline="0">
          <a:ln>
            <a:noFill/>
          </a:ln>
          <a:solidFill>
            <a:schemeClr val="bg1"/>
          </a:solidFill>
          <a:highlight>
            <a:srgbClr val="000000"/>
          </a:highlight>
          <a:latin typeface="+mj-lt"/>
          <a:ea typeface="+mj-ea"/>
          <a:cs typeface="+mj-cs"/>
        </a:defRPr>
      </a:lvl1pPr>
    </p:titleStyle>
    <p:bodyStyle>
      <a:lvl1pPr marL="186262" indent="-186262" algn="l" defTabSz="553186" rtl="0" eaLnBrk="1" latinLnBrk="0" hangingPunct="1">
        <a:spcBef>
          <a:spcPct val="20000"/>
        </a:spcBef>
        <a:spcAft>
          <a:spcPts val="800"/>
        </a:spcAft>
        <a:buFont typeface="Arial"/>
        <a:buChar char="•"/>
        <a:tabLst/>
        <a:defRPr sz="2133" kern="1200">
          <a:solidFill>
            <a:schemeClr val="tx1"/>
          </a:solidFill>
          <a:latin typeface="+mn-lt"/>
          <a:ea typeface="+mn-ea"/>
          <a:cs typeface="+mn-cs"/>
        </a:defRPr>
      </a:lvl1pPr>
      <a:lvl2pPr marL="535504" indent="-281510"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2pPr>
      <a:lvl3pPr marL="778914" indent="-215895" algn="l" defTabSz="553186" rtl="0" eaLnBrk="1" latinLnBrk="0" hangingPunct="1">
        <a:spcBef>
          <a:spcPct val="20000"/>
        </a:spcBef>
        <a:spcAft>
          <a:spcPts val="800"/>
        </a:spcAft>
        <a:buFont typeface="Arial"/>
        <a:buChar char="•"/>
        <a:tabLst/>
        <a:defRPr sz="2133" kern="1200">
          <a:solidFill>
            <a:schemeClr val="tx1"/>
          </a:solidFill>
          <a:latin typeface="+mn-lt"/>
          <a:ea typeface="+mn-ea"/>
          <a:cs typeface="+mn-cs"/>
        </a:defRPr>
      </a:lvl3pPr>
      <a:lvl4pPr marL="1128156" indent="-228594"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4pPr>
      <a:lvl5pPr marL="1424482" indent="-228594"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534">
          <p15:clr>
            <a:srgbClr val="F26B43"/>
          </p15:clr>
        </p15:guide>
        <p15:guide id="3" orient="horz" pos="237">
          <p15:clr>
            <a:srgbClr val="F26B43"/>
          </p15:clr>
        </p15:guide>
        <p15:guide id="4" orient="horz" pos="3003">
          <p15:clr>
            <a:srgbClr val="F26B43"/>
          </p15:clr>
        </p15:guide>
        <p15:guide id="5" pos="22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83614052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Lst>
  <p:hf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2237372780"/>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 id="2147483999" r:id="rId23"/>
    <p:sldLayoutId id="2147484000" r:id="rId24"/>
    <p:sldLayoutId id="2147484001" r:id="rId25"/>
  </p:sldLayoutIdLst>
  <p:hf hdr="0" ft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FF7498-417D-4745-9CAD-8718DE78FE52}" type="datetime1">
              <a:rPr lang="en-US" smtClean="0"/>
              <a:t>7/10/2024</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a:t>UPDATE this Presentation Header IN SLIDE MASTER</a:t>
            </a:r>
          </a:p>
        </p:txBody>
      </p:sp>
      <p:sp>
        <p:nvSpPr>
          <p:cNvPr id="10" name="TextBox 9">
            <a:extLst>
              <a:ext uri="{FF2B5EF4-FFF2-40B4-BE49-F238E27FC236}">
                <a16:creationId xmlns:a16="http://schemas.microsoft.com/office/drawing/2014/main" id="{C6F1CF42-1C9C-47C2-AE41-78BE145251DB}"/>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599885785"/>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 id="2147484034" r:id="rId31"/>
    <p:sldLayoutId id="2147484035" r:id="rId32"/>
    <p:sldLayoutId id="2147484036" r:id="rId33"/>
    <p:sldLayoutId id="2147484037" r:id="rId34"/>
    <p:sldLayoutId id="2147484038" r:id="rId35"/>
    <p:sldLayoutId id="2147484039"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5.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198.xml"/></Relationships>
</file>

<file path=ppt/slides/_rels/slide2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70.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22E_2E27209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1.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871F4-9FB5-DC7E-4D58-FCBAB312DD8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Arial" panose="020B0604020202020204"/>
                <a:ea typeface="+mn-ea"/>
                <a:cs typeface="+mn-cs"/>
              </a:rPr>
              <a:t>Nature Tech 2024</a:t>
            </a:r>
          </a:p>
        </p:txBody>
      </p:sp>
      <p:sp>
        <p:nvSpPr>
          <p:cNvPr id="5" name="Text Placeholder 5">
            <a:extLst>
              <a:ext uri="{FF2B5EF4-FFF2-40B4-BE49-F238E27FC236}">
                <a16:creationId xmlns:a16="http://schemas.microsoft.com/office/drawing/2014/main" id="{1823CA60-E814-673C-7051-755B370B79BC}"/>
              </a:ext>
            </a:extLst>
          </p:cNvPr>
          <p:cNvSpPr txBox="1">
            <a:spLocks/>
          </p:cNvSpPr>
          <p:nvPr/>
        </p:nvSpPr>
        <p:spPr>
          <a:xfrm>
            <a:off x="1233401" y="4667322"/>
            <a:ext cx="9725198" cy="854075"/>
          </a:xfrm>
          <a:prstGeom prst="rect">
            <a:avLst/>
          </a:prstGeom>
        </p:spPr>
        <p:txBody>
          <a:bodyPr vert="horz" lIns="0" tIns="0" rIns="0" bIns="0" rtlCol="0" anchor="t">
            <a:noAutofit/>
          </a:bodyPr>
          <a:lst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kumimoji="0" lang="en-GB" sz="2800" b="0" i="0" u="none" strike="noStrike" kern="1200" cap="none" spc="0" normalizeH="0" baseline="0" noProof="0">
                <a:ln>
                  <a:noFill/>
                </a:ln>
                <a:solidFill>
                  <a:prstClr val="white"/>
                </a:solidFill>
                <a:effectLst/>
                <a:uLnTx/>
                <a:uFillTx/>
                <a:latin typeface="Arial" panose="020B0604020202020204"/>
                <a:ea typeface="+mn-ea"/>
                <a:cs typeface="Arial"/>
              </a:rPr>
              <a:t>John Tweddle, Ed Baker, </a:t>
            </a:r>
            <a:r>
              <a:rPr kumimoji="0" lang="en-GB" sz="2800" b="0" i="0" u="none" strike="noStrike" kern="1200" cap="none" spc="0" normalizeH="0" baseline="0" noProof="0" err="1">
                <a:ln>
                  <a:noFill/>
                </a:ln>
                <a:solidFill>
                  <a:prstClr val="white"/>
                </a:solidFill>
                <a:effectLst/>
                <a:uLnTx/>
                <a:uFillTx/>
                <a:latin typeface="Arial" panose="020B0604020202020204"/>
                <a:ea typeface="+mn-ea"/>
                <a:cs typeface="Arial"/>
              </a:rPr>
              <a:t>Sumera</a:t>
            </a:r>
            <a:r>
              <a:rPr kumimoji="0" lang="en-GB" sz="2800" b="0" i="0" u="none" strike="noStrike" kern="1200" cap="none" spc="0" normalizeH="0" baseline="0" noProof="0">
                <a:ln>
                  <a:noFill/>
                </a:ln>
                <a:solidFill>
                  <a:prstClr val="white"/>
                </a:solidFill>
                <a:effectLst/>
                <a:uLnTx/>
                <a:uFillTx/>
                <a:latin typeface="Arial" panose="020B0604020202020204"/>
                <a:ea typeface="+mn-ea"/>
                <a:cs typeface="Arial"/>
              </a:rPr>
              <a:t> Saad</a:t>
            </a:r>
          </a:p>
        </p:txBody>
      </p:sp>
      <p:sp>
        <p:nvSpPr>
          <p:cNvPr id="6" name="Title 5">
            <a:extLst>
              <a:ext uri="{FF2B5EF4-FFF2-40B4-BE49-F238E27FC236}">
                <a16:creationId xmlns:a16="http://schemas.microsoft.com/office/drawing/2014/main" id="{7A178D8C-3FA9-74EE-AE71-E3E2683A6B42}"/>
              </a:ext>
            </a:extLst>
          </p:cNvPr>
          <p:cNvSpPr>
            <a:spLocks noGrp="1"/>
          </p:cNvSpPr>
          <p:nvPr>
            <p:ph type="title"/>
          </p:nvPr>
        </p:nvSpPr>
        <p:spPr>
          <a:xfrm>
            <a:off x="213600" y="2373927"/>
            <a:ext cx="11764800" cy="1871794"/>
          </a:xfrm>
        </p:spPr>
        <p:txBody>
          <a:bodyPr/>
          <a:lstStyle/>
          <a:p>
            <a:r>
              <a:rPr lang="en-US" sz="6000">
                <a:latin typeface="+mn-lt"/>
              </a:rPr>
              <a:t>Advancing digital technology for urban nature </a:t>
            </a:r>
            <a:endParaRPr lang="en-GB" sz="6000" b="0">
              <a:latin typeface="+mn-lt"/>
            </a:endParaRPr>
          </a:p>
        </p:txBody>
      </p:sp>
      <p:pic>
        <p:nvPicPr>
          <p:cNvPr id="7" name="Picture 6">
            <a:extLst>
              <a:ext uri="{FF2B5EF4-FFF2-40B4-BE49-F238E27FC236}">
                <a16:creationId xmlns:a16="http://schemas.microsoft.com/office/drawing/2014/main" id="{0A8213C0-2E4B-11C8-E4B8-65510EE0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742" y="513783"/>
            <a:ext cx="1348033" cy="805918"/>
          </a:xfrm>
          <a:prstGeom prst="rect">
            <a:avLst/>
          </a:prstGeom>
        </p:spPr>
      </p:pic>
      <p:pic>
        <p:nvPicPr>
          <p:cNvPr id="4" name="Picture 3" descr="A logo with white letters&#10;&#10;Description automatically generated">
            <a:extLst>
              <a:ext uri="{FF2B5EF4-FFF2-40B4-BE49-F238E27FC236}">
                <a16:creationId xmlns:a16="http://schemas.microsoft.com/office/drawing/2014/main" id="{CA14A899-1B19-A788-E348-BC5143619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640" y="265475"/>
            <a:ext cx="2175642" cy="1101033"/>
          </a:xfrm>
          <a:prstGeom prst="rect">
            <a:avLst/>
          </a:prstGeom>
        </p:spPr>
      </p:pic>
    </p:spTree>
    <p:extLst>
      <p:ext uri="{BB962C8B-B14F-4D97-AF65-F5344CB8AC3E}">
        <p14:creationId xmlns:p14="http://schemas.microsoft.com/office/powerpoint/2010/main" val="63012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stic&#10;&#10;Description automatically generated">
            <a:extLst>
              <a:ext uri="{FF2B5EF4-FFF2-40B4-BE49-F238E27FC236}">
                <a16:creationId xmlns:a16="http://schemas.microsoft.com/office/drawing/2014/main" id="{282ED5A6-904D-DFB7-BBEA-84D983E880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31951" y="3527849"/>
            <a:ext cx="5251127" cy="2981235"/>
          </a:xfrm>
          <a:prstGeom prst="rect">
            <a:avLst/>
          </a:prstGeom>
        </p:spPr>
      </p:pic>
      <p:pic>
        <p:nvPicPr>
          <p:cNvPr id="15" name="Picture 14">
            <a:extLst>
              <a:ext uri="{FF2B5EF4-FFF2-40B4-BE49-F238E27FC236}">
                <a16:creationId xmlns:a16="http://schemas.microsoft.com/office/drawing/2014/main" id="{E08A20F7-B718-E564-ADD0-938548725C9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8304" y="2145921"/>
            <a:ext cx="2168441" cy="465353"/>
          </a:xfrm>
          <a:prstGeom prst="rect">
            <a:avLst/>
          </a:prstGeom>
        </p:spPr>
      </p:pic>
      <p:pic>
        <p:nvPicPr>
          <p:cNvPr id="1034" name="Picture 10" descr="Home">
            <a:extLst>
              <a:ext uri="{FF2B5EF4-FFF2-40B4-BE49-F238E27FC236}">
                <a16:creationId xmlns:a16="http://schemas.microsoft.com/office/drawing/2014/main" id="{F3990F06-22A2-A1C7-E329-7A685D299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55" y="440150"/>
            <a:ext cx="1988290" cy="10805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person holding a tablet&#10;&#10;Description automatically generated with low confidence">
            <a:extLst>
              <a:ext uri="{FF2B5EF4-FFF2-40B4-BE49-F238E27FC236}">
                <a16:creationId xmlns:a16="http://schemas.microsoft.com/office/drawing/2014/main" id="{354F0DB6-7707-9EFA-5EA0-A77E8DC86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5919" y="151220"/>
            <a:ext cx="3483089" cy="6357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D037DB-9DE4-E577-956A-F6BB9C79ABC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854323" y="931403"/>
            <a:ext cx="5251127" cy="2305050"/>
          </a:xfrm>
          <a:prstGeom prst="rect">
            <a:avLst/>
          </a:prstGeom>
        </p:spPr>
      </p:pic>
      <p:pic>
        <p:nvPicPr>
          <p:cNvPr id="7" name="Picture 6">
            <a:extLst>
              <a:ext uri="{FF2B5EF4-FFF2-40B4-BE49-F238E27FC236}">
                <a16:creationId xmlns:a16="http://schemas.microsoft.com/office/drawing/2014/main" id="{81CCF900-F8DA-19F0-FFFE-6FAD636242D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26826" y="3236453"/>
            <a:ext cx="2223474" cy="3272631"/>
          </a:xfrm>
          <a:prstGeom prst="rect">
            <a:avLst/>
          </a:prstGeom>
        </p:spPr>
      </p:pic>
      <p:sp>
        <p:nvSpPr>
          <p:cNvPr id="8" name="TextBox 7">
            <a:extLst>
              <a:ext uri="{FF2B5EF4-FFF2-40B4-BE49-F238E27FC236}">
                <a16:creationId xmlns:a16="http://schemas.microsoft.com/office/drawing/2014/main" id="{9122C16D-F598-7811-DA72-03CC794DFD93}"/>
              </a:ext>
            </a:extLst>
          </p:cNvPr>
          <p:cNvSpPr txBox="1"/>
          <p:nvPr/>
        </p:nvSpPr>
        <p:spPr>
          <a:xfrm>
            <a:off x="3543300" y="241321"/>
            <a:ext cx="3811749" cy="553998"/>
          </a:xfrm>
          <a:prstGeom prst="rect">
            <a:avLst/>
          </a:prstGeom>
          <a:noFill/>
        </p:spPr>
        <p:txBody>
          <a:bodyPr wrap="none" rtlCol="0">
            <a:spAutoFit/>
          </a:bodyPr>
          <a:lstStyle/>
          <a:p>
            <a:r>
              <a:rPr lang="en-GB" sz="3000" b="1">
                <a:latin typeface="Arial" panose="020B0604020202020204" pitchFamily="34" charset="0"/>
                <a:cs typeface="Arial" panose="020B0604020202020204" pitchFamily="34" charset="0"/>
              </a:rPr>
              <a:t>Visual observations</a:t>
            </a:r>
          </a:p>
        </p:txBody>
      </p:sp>
    </p:spTree>
    <p:extLst>
      <p:ext uri="{BB962C8B-B14F-4D97-AF65-F5344CB8AC3E}">
        <p14:creationId xmlns:p14="http://schemas.microsoft.com/office/powerpoint/2010/main" val="25613336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A group of people in gloves working on a plant&#10;&#10;Description automatically generated">
            <a:extLst>
              <a:ext uri="{FF2B5EF4-FFF2-40B4-BE49-F238E27FC236}">
                <a16:creationId xmlns:a16="http://schemas.microsoft.com/office/drawing/2014/main" id="{BABF05BA-17C7-EB84-C524-B1239B57A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43" y="1356304"/>
            <a:ext cx="3946357" cy="5150365"/>
          </a:xfrm>
          <a:prstGeom prst="rect">
            <a:avLst/>
          </a:prstGeom>
        </p:spPr>
      </p:pic>
      <p:sp>
        <p:nvSpPr>
          <p:cNvPr id="4" name="TextBox 3">
            <a:extLst>
              <a:ext uri="{FF2B5EF4-FFF2-40B4-BE49-F238E27FC236}">
                <a16:creationId xmlns:a16="http://schemas.microsoft.com/office/drawing/2014/main" id="{9BC26887-8E28-799F-F2D0-A6335B38A27C}"/>
              </a:ext>
            </a:extLst>
          </p:cNvPr>
          <p:cNvSpPr txBox="1"/>
          <p:nvPr/>
        </p:nvSpPr>
        <p:spPr>
          <a:xfrm>
            <a:off x="1111453" y="279905"/>
            <a:ext cx="10193944" cy="553998"/>
          </a:xfrm>
          <a:prstGeom prst="rect">
            <a:avLst/>
          </a:prstGeom>
          <a:noFill/>
        </p:spPr>
        <p:txBody>
          <a:bodyPr wrap="none" rtlCol="0">
            <a:spAutoFit/>
          </a:bodyPr>
          <a:lstStyle/>
          <a:p>
            <a:r>
              <a:rPr lang="en-GB" sz="3000" b="1">
                <a:latin typeface="Arial" panose="020B0604020202020204" pitchFamily="34" charset="0"/>
                <a:cs typeface="Arial" panose="020B0604020202020204" pitchFamily="34" charset="0"/>
              </a:rPr>
              <a:t>Environmental DNA – soil – water – airborne - surfaces</a:t>
            </a:r>
          </a:p>
        </p:txBody>
      </p:sp>
      <p:pic>
        <p:nvPicPr>
          <p:cNvPr id="5" name="Picture 4" descr="Chart, sunburst chart&#10;&#10;Description automatically generated">
            <a:extLst>
              <a:ext uri="{FF2B5EF4-FFF2-40B4-BE49-F238E27FC236}">
                <a16:creationId xmlns:a16="http://schemas.microsoft.com/office/drawing/2014/main" id="{120F4669-C963-C610-EDD3-84BDE10477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27373" y="1108613"/>
            <a:ext cx="3355016" cy="3329996"/>
          </a:xfrm>
          <a:prstGeom prst="rect">
            <a:avLst/>
          </a:prstGeom>
        </p:spPr>
      </p:pic>
      <p:pic>
        <p:nvPicPr>
          <p:cNvPr id="6" name="Picture 5" descr="Chart, bar chart&#10;&#10;Description automatically generated">
            <a:extLst>
              <a:ext uri="{FF2B5EF4-FFF2-40B4-BE49-F238E27FC236}">
                <a16:creationId xmlns:a16="http://schemas.microsoft.com/office/drawing/2014/main" id="{66917B94-4D57-E829-33B3-06D848AB32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37" t="16803" r="52668" b="4624"/>
          <a:stretch/>
        </p:blipFill>
        <p:spPr>
          <a:xfrm flipH="1">
            <a:off x="5322181" y="1600124"/>
            <a:ext cx="1192918" cy="3814892"/>
          </a:xfrm>
          <a:prstGeom prst="rect">
            <a:avLst/>
          </a:prstGeom>
        </p:spPr>
      </p:pic>
      <p:sp>
        <p:nvSpPr>
          <p:cNvPr id="7" name="TextBox 6">
            <a:extLst>
              <a:ext uri="{FF2B5EF4-FFF2-40B4-BE49-F238E27FC236}">
                <a16:creationId xmlns:a16="http://schemas.microsoft.com/office/drawing/2014/main" id="{E1F4B322-1CA8-5782-DE68-6CCC6ECF36A1}"/>
              </a:ext>
            </a:extLst>
          </p:cNvPr>
          <p:cNvSpPr txBox="1"/>
          <p:nvPr/>
        </p:nvSpPr>
        <p:spPr>
          <a:xfrm>
            <a:off x="5036171" y="5670249"/>
            <a:ext cx="1764937" cy="707886"/>
          </a:xfrm>
          <a:prstGeom prst="rect">
            <a:avLst/>
          </a:prstGeom>
          <a:noFill/>
        </p:spPr>
        <p:txBody>
          <a:bodyPr wrap="square" rtlCol="0">
            <a:spAutoFit/>
          </a:bodyPr>
          <a:lstStyle/>
          <a:p>
            <a:pPr algn="ctr" defTabSz="609585">
              <a:defRPr/>
            </a:pPr>
            <a:r>
              <a:rPr lang="en-GB" sz="2000">
                <a:solidFill>
                  <a:srgbClr val="000000"/>
                </a:solidFill>
                <a:latin typeface="Arial" panose="020B0604020202020204" pitchFamily="34" charset="0"/>
                <a:cs typeface="Arial" panose="020B0604020202020204" pitchFamily="34" charset="0"/>
              </a:rPr>
              <a:t>Soil fungal communities</a:t>
            </a:r>
          </a:p>
        </p:txBody>
      </p:sp>
      <p:sp>
        <p:nvSpPr>
          <p:cNvPr id="8" name="TextBox 7">
            <a:extLst>
              <a:ext uri="{FF2B5EF4-FFF2-40B4-BE49-F238E27FC236}">
                <a16:creationId xmlns:a16="http://schemas.microsoft.com/office/drawing/2014/main" id="{1E81C995-1837-424C-D74F-2CE2F5D5696D}"/>
              </a:ext>
            </a:extLst>
          </p:cNvPr>
          <p:cNvSpPr txBox="1"/>
          <p:nvPr/>
        </p:nvSpPr>
        <p:spPr>
          <a:xfrm>
            <a:off x="8416607" y="2498238"/>
            <a:ext cx="1776548" cy="707886"/>
          </a:xfrm>
          <a:prstGeom prst="rect">
            <a:avLst/>
          </a:prstGeom>
          <a:noFill/>
        </p:spPr>
        <p:txBody>
          <a:bodyPr wrap="square" rtlCol="0">
            <a:spAutoFit/>
          </a:bodyPr>
          <a:lstStyle/>
          <a:p>
            <a:pPr defTabSz="609585">
              <a:defRPr/>
            </a:pPr>
            <a:r>
              <a:rPr lang="en-GB" sz="2000">
                <a:solidFill>
                  <a:srgbClr val="000000"/>
                </a:solidFill>
                <a:latin typeface="Arial" panose="020B0604020202020204" pitchFamily="34" charset="0"/>
                <a:cs typeface="Arial" panose="020B0604020202020204" pitchFamily="34" charset="0"/>
              </a:rPr>
              <a:t>Soil bacterial communities</a:t>
            </a:r>
          </a:p>
        </p:txBody>
      </p:sp>
      <p:sp>
        <p:nvSpPr>
          <p:cNvPr id="9" name="TextBox 8">
            <a:extLst>
              <a:ext uri="{FF2B5EF4-FFF2-40B4-BE49-F238E27FC236}">
                <a16:creationId xmlns:a16="http://schemas.microsoft.com/office/drawing/2014/main" id="{7C3F8985-581D-73E5-4689-DDDDCF969070}"/>
              </a:ext>
            </a:extLst>
          </p:cNvPr>
          <p:cNvSpPr txBox="1"/>
          <p:nvPr/>
        </p:nvSpPr>
        <p:spPr>
          <a:xfrm>
            <a:off x="7892307" y="4942493"/>
            <a:ext cx="3090082" cy="1200329"/>
          </a:xfrm>
          <a:prstGeom prst="rect">
            <a:avLst/>
          </a:prstGeom>
          <a:noFill/>
          <a:ln>
            <a:solidFill>
              <a:schemeClr val="tx1"/>
            </a:solidFill>
          </a:ln>
        </p:spPr>
        <p:txBody>
          <a:bodyPr wrap="square" rtlCol="0">
            <a:spAutoFit/>
          </a:bodyPr>
          <a:lstStyle/>
          <a:p>
            <a:pPr algn="ctr"/>
            <a:r>
              <a:rPr lang="en-GB" sz="2400">
                <a:latin typeface="Arial" panose="020B0604020202020204" pitchFamily="34" charset="0"/>
                <a:cs typeface="Arial" panose="020B0604020202020204" pitchFamily="34" charset="0"/>
              </a:rPr>
              <a:t>9,000 different types of organism found at just 6 London sites</a:t>
            </a:r>
          </a:p>
        </p:txBody>
      </p:sp>
    </p:spTree>
    <p:extLst>
      <p:ext uri="{BB962C8B-B14F-4D97-AF65-F5344CB8AC3E}">
        <p14:creationId xmlns:p14="http://schemas.microsoft.com/office/powerpoint/2010/main" val="26419351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iagram&#10;&#10;Description automatically generated">
            <a:extLst>
              <a:ext uri="{FF2B5EF4-FFF2-40B4-BE49-F238E27FC236}">
                <a16:creationId xmlns:a16="http://schemas.microsoft.com/office/drawing/2014/main" id="{2287D882-09EE-AE37-B742-1E2D9E085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089" y="3316516"/>
            <a:ext cx="6086199" cy="3305883"/>
          </a:xfrm>
          <a:prstGeom prst="rect">
            <a:avLst/>
          </a:prstGeom>
        </p:spPr>
      </p:pic>
      <p:sp>
        <p:nvSpPr>
          <p:cNvPr id="7" name="Text Placeholder 6">
            <a:extLst>
              <a:ext uri="{FF2B5EF4-FFF2-40B4-BE49-F238E27FC236}">
                <a16:creationId xmlns:a16="http://schemas.microsoft.com/office/drawing/2014/main" id="{6890A888-32E6-8D01-CAE0-D5AA14EC492A}"/>
              </a:ext>
            </a:extLst>
          </p:cNvPr>
          <p:cNvSpPr>
            <a:spLocks noGrp="1"/>
          </p:cNvSpPr>
          <p:nvPr>
            <p:ph type="body" sz="quarter" idx="4294967295"/>
          </p:nvPr>
        </p:nvSpPr>
        <p:spPr>
          <a:xfrm>
            <a:off x="376669" y="1621691"/>
            <a:ext cx="9072347" cy="5151248"/>
          </a:xfrm>
        </p:spPr>
        <p:txBody>
          <a:bodyPr vert="horz" lIns="91440" tIns="45720" rIns="91440" bIns="45720" rtlCol="0" anchor="t">
            <a:normAutofit fontScale="92500" lnSpcReduction="10000"/>
          </a:bodyPr>
          <a:lstStyle/>
          <a:p>
            <a:pPr marL="0" indent="0">
              <a:spcAft>
                <a:spcPts val="1200"/>
              </a:spcAft>
              <a:buNone/>
            </a:pPr>
            <a:r>
              <a:rPr lang="en-GB" sz="3000" i="1"/>
              <a:t>Comprehensive survey of acoustic environments of the site:</a:t>
            </a:r>
            <a:endParaRPr lang="en-GB" sz="3000" i="1">
              <a:ea typeface="Calibri"/>
              <a:cs typeface="Calibri"/>
            </a:endParaRPr>
          </a:p>
          <a:p>
            <a:pPr lvl="1"/>
            <a:r>
              <a:rPr lang="en-GB" sz="3000"/>
              <a:t>Airborne (+ ultrasound); freshwater; soil; timber</a:t>
            </a:r>
            <a:endParaRPr lang="en-GB" sz="3000">
              <a:ea typeface="Calibri"/>
              <a:cs typeface="Calibri"/>
            </a:endParaRPr>
          </a:p>
          <a:p>
            <a:pPr lvl="1"/>
            <a:r>
              <a:rPr lang="en-GB" sz="3000"/>
              <a:t>Nocturnal migration (roof)</a:t>
            </a:r>
            <a:endParaRPr lang="en-GB" sz="3000">
              <a:ea typeface="Calibri"/>
              <a:cs typeface="Calibri"/>
            </a:endParaRPr>
          </a:p>
          <a:p>
            <a:pPr lvl="1"/>
            <a:r>
              <a:rPr lang="en-GB" sz="3000">
                <a:ea typeface="Calibri"/>
                <a:cs typeface="Calibri"/>
              </a:rPr>
              <a:t>Spatial audio</a:t>
            </a:r>
            <a:endParaRPr lang="en-GB" sz="3000">
              <a:solidFill>
                <a:schemeClr val="tx1"/>
              </a:solidFill>
              <a:ea typeface="Calibri"/>
              <a:cs typeface="Calibri"/>
            </a:endParaRPr>
          </a:p>
          <a:p>
            <a:pPr lvl="1"/>
            <a:r>
              <a:rPr lang="en-GB" sz="3000">
                <a:ea typeface="Calibri"/>
                <a:cs typeface="Calibri"/>
              </a:rPr>
              <a:t>One year complete dataset</a:t>
            </a:r>
          </a:p>
          <a:p>
            <a:endParaRPr lang="en-GB" sz="3000">
              <a:ea typeface="Calibri"/>
              <a:cs typeface="Calibri"/>
            </a:endParaRPr>
          </a:p>
          <a:p>
            <a:pPr marL="0" indent="0">
              <a:spcAft>
                <a:spcPts val="1200"/>
              </a:spcAft>
              <a:buNone/>
            </a:pPr>
            <a:r>
              <a:rPr lang="en-GB" sz="3000" i="1">
                <a:ea typeface="Calibri"/>
                <a:cs typeface="Calibri"/>
              </a:rPr>
              <a:t>Environmental sensors:</a:t>
            </a:r>
          </a:p>
          <a:p>
            <a:pPr lvl="1"/>
            <a:r>
              <a:rPr lang="en-GB" sz="3000">
                <a:ea typeface="Calibri"/>
                <a:cs typeface="Calibri"/>
              </a:rPr>
              <a:t>Temperature (urban heat island)</a:t>
            </a:r>
          </a:p>
          <a:p>
            <a:pPr lvl="1"/>
            <a:r>
              <a:rPr lang="en-GB" sz="3000">
                <a:ea typeface="Calibri"/>
                <a:cs typeface="Calibri"/>
              </a:rPr>
              <a:t>Humidity / light levels</a:t>
            </a:r>
          </a:p>
          <a:p>
            <a:pPr lvl="1"/>
            <a:r>
              <a:rPr lang="en-GB" sz="3000">
                <a:ea typeface="Calibri"/>
                <a:cs typeface="Calibri"/>
              </a:rPr>
              <a:t>Air pollution</a:t>
            </a:r>
          </a:p>
          <a:p>
            <a:pPr lvl="1"/>
            <a:r>
              <a:rPr lang="en-GB" sz="3000">
                <a:ea typeface="Calibri"/>
                <a:cs typeface="Calibri"/>
              </a:rPr>
              <a:t>….</a:t>
            </a:r>
          </a:p>
          <a:p>
            <a:endParaRPr lang="en-GB" sz="1600">
              <a:ea typeface="Calibri"/>
              <a:cs typeface="Calibri"/>
            </a:endParaRPr>
          </a:p>
        </p:txBody>
      </p:sp>
      <p:sp>
        <p:nvSpPr>
          <p:cNvPr id="3" name="TextBox 2">
            <a:extLst>
              <a:ext uri="{FF2B5EF4-FFF2-40B4-BE49-F238E27FC236}">
                <a16:creationId xmlns:a16="http://schemas.microsoft.com/office/drawing/2014/main" id="{A2CA6EA0-FD61-038C-2BA8-081A8B59F6E6}"/>
              </a:ext>
            </a:extLst>
          </p:cNvPr>
          <p:cNvSpPr txBox="1"/>
          <p:nvPr/>
        </p:nvSpPr>
        <p:spPr>
          <a:xfrm>
            <a:off x="1422300" y="235601"/>
            <a:ext cx="9347400" cy="1015663"/>
          </a:xfrm>
          <a:prstGeom prst="rect">
            <a:avLst/>
          </a:prstGeom>
          <a:noFill/>
        </p:spPr>
        <p:txBody>
          <a:bodyPr wrap="square" rtlCol="0">
            <a:spAutoFit/>
          </a:bodyPr>
          <a:lstStyle/>
          <a:p>
            <a:pPr algn="ctr"/>
            <a:r>
              <a:rPr lang="en-GB" sz="3000" b="1">
                <a:latin typeface="Arial" panose="020B0604020202020204" pitchFamily="34" charset="0"/>
                <a:cs typeface="Arial" panose="020B0604020202020204" pitchFamily="34" charset="0"/>
              </a:rPr>
              <a:t>Acoustic + environmental sensors</a:t>
            </a:r>
          </a:p>
          <a:p>
            <a:pPr algn="ctr"/>
            <a:r>
              <a:rPr lang="en-GB" sz="3000" b="1">
                <a:latin typeface="Arial" panose="020B0604020202020204" pitchFamily="34" charset="0"/>
                <a:cs typeface="Arial" panose="020B0604020202020204" pitchFamily="34" charset="0"/>
              </a:rPr>
              <a:t>soil – water – airborne – surfaces – within plants</a:t>
            </a:r>
          </a:p>
        </p:txBody>
      </p:sp>
    </p:spTree>
    <p:extLst>
      <p:ext uri="{BB962C8B-B14F-4D97-AF65-F5344CB8AC3E}">
        <p14:creationId xmlns:p14="http://schemas.microsoft.com/office/powerpoint/2010/main" val="16136932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B728664-AF30-3153-534F-77608C2D87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1337" y="2131458"/>
            <a:ext cx="11669325" cy="4525963"/>
          </a:xfrm>
          <a:prstGeom prst="rect">
            <a:avLst/>
          </a:prstGeom>
        </p:spPr>
      </p:pic>
      <p:sp>
        <p:nvSpPr>
          <p:cNvPr id="9" name="Text Placeholder 7">
            <a:extLst>
              <a:ext uri="{FF2B5EF4-FFF2-40B4-BE49-F238E27FC236}">
                <a16:creationId xmlns:a16="http://schemas.microsoft.com/office/drawing/2014/main" id="{F100435A-1778-7516-3708-6A60E1E6915C}"/>
              </a:ext>
            </a:extLst>
          </p:cNvPr>
          <p:cNvSpPr>
            <a:spLocks noGrp="1"/>
          </p:cNvSpPr>
          <p:nvPr>
            <p:ph sz="half" idx="1"/>
          </p:nvPr>
        </p:nvSpPr>
        <p:spPr>
          <a:xfrm>
            <a:off x="3445582" y="1546335"/>
            <a:ext cx="8079576" cy="3765330"/>
          </a:xfrm>
        </p:spPr>
        <p:txBody>
          <a:bodyPr vert="horz" lIns="0" tIns="0" rIns="0" bIns="0" rtlCol="0" anchor="t">
            <a:normAutofit/>
          </a:bodyPr>
          <a:lstStyle/>
          <a:p>
            <a:pPr marL="380144" indent="-380144">
              <a:spcAft>
                <a:spcPts val="600"/>
              </a:spcAft>
              <a:buFont typeface="Arial" panose="020B0604020202020204" pitchFamily="34" charset="0"/>
              <a:buChar char="•"/>
            </a:pPr>
            <a:r>
              <a:rPr lang="en-GB" sz="3000">
                <a:latin typeface="Arial" panose="020B0604020202020204" pitchFamily="34" charset="0"/>
                <a:cs typeface="Arial" panose="020B0604020202020204" pitchFamily="34" charset="0"/>
              </a:rPr>
              <a:t>Permanent, integrated digital infrastructure</a:t>
            </a:r>
          </a:p>
          <a:p>
            <a:pPr marL="380144" indent="-380144">
              <a:spcAft>
                <a:spcPts val="600"/>
              </a:spcAft>
              <a:buFont typeface="Arial" panose="020B0604020202020204" pitchFamily="34" charset="0"/>
              <a:buChar char="•"/>
            </a:pPr>
            <a:r>
              <a:rPr lang="en-GB" sz="3000">
                <a:latin typeface="Arial" panose="020B0604020202020204" pitchFamily="34" charset="0"/>
                <a:cs typeface="Arial" panose="020B0604020202020204" pitchFamily="34" charset="0"/>
              </a:rPr>
              <a:t>Spare capacity</a:t>
            </a:r>
          </a:p>
          <a:p>
            <a:pPr marL="380144" indent="-380144">
              <a:spcAft>
                <a:spcPts val="600"/>
              </a:spcAft>
              <a:buFont typeface="Arial" panose="020B0604020202020204" pitchFamily="34" charset="0"/>
              <a:buChar char="•"/>
            </a:pPr>
            <a:r>
              <a:rPr lang="en-GB" sz="3000">
                <a:latin typeface="Arial" panose="020B0604020202020204" pitchFamily="34" charset="0"/>
                <a:cs typeface="Arial" panose="020B0604020202020204" pitchFamily="34" charset="0"/>
              </a:rPr>
              <a:t>Standard technologies</a:t>
            </a:r>
          </a:p>
          <a:p>
            <a:pPr marL="380144" indent="-380144">
              <a:spcAft>
                <a:spcPts val="600"/>
              </a:spcAft>
              <a:buFont typeface="Arial" panose="020B0604020202020204" pitchFamily="34" charset="0"/>
              <a:buChar char="•"/>
            </a:pPr>
            <a:r>
              <a:rPr lang="en-GB" sz="3000">
                <a:latin typeface="Arial" panose="020B0604020202020204" pitchFamily="34" charset="0"/>
                <a:cs typeface="Arial" panose="020B0604020202020204" pitchFamily="34" charset="0"/>
              </a:rPr>
              <a:t>Platform for research</a:t>
            </a:r>
          </a:p>
          <a:p>
            <a:pPr marL="380144" indent="-380144">
              <a:spcAft>
                <a:spcPts val="600"/>
              </a:spcAft>
              <a:buFont typeface="Arial" panose="020B0604020202020204" pitchFamily="34" charset="0"/>
              <a:buChar char="•"/>
            </a:pPr>
            <a:r>
              <a:rPr lang="en-GB" sz="3000">
                <a:latin typeface="Arial" panose="020B0604020202020204" pitchFamily="34" charset="0"/>
                <a:cs typeface="Arial" panose="020B0604020202020204" pitchFamily="34" charset="0"/>
              </a:rPr>
              <a:t>Goes beyond the gardens</a:t>
            </a:r>
          </a:p>
        </p:txBody>
      </p:sp>
      <p:sp>
        <p:nvSpPr>
          <p:cNvPr id="11" name="TextBox 10">
            <a:extLst>
              <a:ext uri="{FF2B5EF4-FFF2-40B4-BE49-F238E27FC236}">
                <a16:creationId xmlns:a16="http://schemas.microsoft.com/office/drawing/2014/main" id="{A20C6234-CCC2-45A4-56FA-028BE12580C4}"/>
              </a:ext>
            </a:extLst>
          </p:cNvPr>
          <p:cNvSpPr txBox="1"/>
          <p:nvPr/>
        </p:nvSpPr>
        <p:spPr>
          <a:xfrm>
            <a:off x="261337" y="428999"/>
            <a:ext cx="3647152" cy="646331"/>
          </a:xfrm>
          <a:prstGeom prst="rect">
            <a:avLst/>
          </a:prstGeom>
          <a:noFill/>
        </p:spPr>
        <p:txBody>
          <a:bodyPr wrap="none" rtlCol="0">
            <a:spAutoFit/>
          </a:bodyPr>
          <a:lstStyle/>
          <a:p>
            <a:r>
              <a:rPr lang="en-GB" sz="3600" b="1">
                <a:latin typeface="Arial" panose="020B0604020202020204" pitchFamily="34" charset="0"/>
                <a:cs typeface="Arial" panose="020B0604020202020204" pitchFamily="34" charset="0"/>
              </a:rPr>
              <a:t>Sensor network</a:t>
            </a:r>
          </a:p>
        </p:txBody>
      </p:sp>
    </p:spTree>
    <p:extLst>
      <p:ext uri="{BB962C8B-B14F-4D97-AF65-F5344CB8AC3E}">
        <p14:creationId xmlns:p14="http://schemas.microsoft.com/office/powerpoint/2010/main" val="22200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3DA5-097C-9440-D663-DD8E7160ED74}"/>
              </a:ext>
            </a:extLst>
          </p:cNvPr>
          <p:cNvSpPr>
            <a:spLocks noGrp="1"/>
          </p:cNvSpPr>
          <p:nvPr>
            <p:ph type="title"/>
          </p:nvPr>
        </p:nvSpPr>
        <p:spPr>
          <a:xfrm>
            <a:off x="325462" y="208837"/>
            <a:ext cx="11470640" cy="1325563"/>
          </a:xfrm>
        </p:spPr>
        <p:txBody>
          <a:bodyPr>
            <a:normAutofit fontScale="90000"/>
          </a:bodyPr>
          <a:lstStyle/>
          <a:p>
            <a:pPr algn="ctr"/>
            <a:r>
              <a:rPr lang="en-GB" sz="3000">
                <a:latin typeface="Arial" panose="020B0604020202020204" pitchFamily="34" charset="0"/>
                <a:cs typeface="Arial" panose="020B0604020202020204" pitchFamily="34" charset="0"/>
              </a:rPr>
              <a:t>Testing eDNA and acoustic methods at partner sites (Glasgow, Newcastle, Cardiff, London) to investigate the impacts of nature recovery actions</a:t>
            </a:r>
          </a:p>
        </p:txBody>
      </p:sp>
      <p:pic>
        <p:nvPicPr>
          <p:cNvPr id="2050" name="Picture 2">
            <a:extLst>
              <a:ext uri="{FF2B5EF4-FFF2-40B4-BE49-F238E27FC236}">
                <a16:creationId xmlns:a16="http://schemas.microsoft.com/office/drawing/2014/main" id="{8C41296F-B3E9-2FD0-7344-C5A92EC7C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62" y="1810410"/>
            <a:ext cx="5586629" cy="47210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graphical user interface&#10;&#10;Description automatically generated">
            <a:extLst>
              <a:ext uri="{FF2B5EF4-FFF2-40B4-BE49-F238E27FC236}">
                <a16:creationId xmlns:a16="http://schemas.microsoft.com/office/drawing/2014/main" id="{61AE6A73-D021-0535-B227-38657595327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5999" y="3133477"/>
            <a:ext cx="5874673" cy="2934008"/>
          </a:xfrm>
          <a:prstGeom prst="rect">
            <a:avLst/>
          </a:prstGeom>
        </p:spPr>
      </p:pic>
      <p:grpSp>
        <p:nvGrpSpPr>
          <p:cNvPr id="6" name="Group 5">
            <a:extLst>
              <a:ext uri="{FF2B5EF4-FFF2-40B4-BE49-F238E27FC236}">
                <a16:creationId xmlns:a16="http://schemas.microsoft.com/office/drawing/2014/main" id="{A8FE4B89-1BBA-44EB-A354-4679B91CBC93}"/>
              </a:ext>
            </a:extLst>
          </p:cNvPr>
          <p:cNvGrpSpPr>
            <a:grpSpLocks noChangeAspect="1"/>
          </p:cNvGrpSpPr>
          <p:nvPr/>
        </p:nvGrpSpPr>
        <p:grpSpPr>
          <a:xfrm>
            <a:off x="6439471" y="2067717"/>
            <a:ext cx="5111042" cy="542308"/>
            <a:chOff x="50800" y="3598004"/>
            <a:chExt cx="11252200" cy="1193915"/>
          </a:xfrm>
        </p:grpSpPr>
        <p:pic>
          <p:nvPicPr>
            <p:cNvPr id="8" name="Picture 9">
              <a:extLst>
                <a:ext uri="{FF2B5EF4-FFF2-40B4-BE49-F238E27FC236}">
                  <a16:creationId xmlns:a16="http://schemas.microsoft.com/office/drawing/2014/main" id="{ED764468-CF67-7F03-0BDD-951721B90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3617469"/>
              <a:ext cx="1244600" cy="1172461"/>
            </a:xfrm>
            <a:prstGeom prst="rect">
              <a:avLst/>
            </a:prstGeom>
          </p:spPr>
        </p:pic>
        <p:pic>
          <p:nvPicPr>
            <p:cNvPr id="9" name="Picture 8">
              <a:extLst>
                <a:ext uri="{FF2B5EF4-FFF2-40B4-BE49-F238E27FC236}">
                  <a16:creationId xmlns:a16="http://schemas.microsoft.com/office/drawing/2014/main" id="{E0E4C09F-F369-FD95-38ED-F6D589326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598004"/>
              <a:ext cx="1663700" cy="1185993"/>
            </a:xfrm>
            <a:prstGeom prst="rect">
              <a:avLst/>
            </a:prstGeom>
          </p:spPr>
        </p:pic>
        <p:pic>
          <p:nvPicPr>
            <p:cNvPr id="10" name="Picture 11" descr="A close up of a bee&#10;&#10;Description automatically generated">
              <a:extLst>
                <a:ext uri="{FF2B5EF4-FFF2-40B4-BE49-F238E27FC236}">
                  <a16:creationId xmlns:a16="http://schemas.microsoft.com/office/drawing/2014/main" id="{F687BDC0-33AF-8677-6093-85CD9DD6B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400" y="3602781"/>
              <a:ext cx="1447800" cy="1189138"/>
            </a:xfrm>
            <a:prstGeom prst="rect">
              <a:avLst/>
            </a:prstGeom>
            <a:ln w="57150">
              <a:solidFill>
                <a:srgbClr val="FF0000"/>
              </a:solidFill>
            </a:ln>
          </p:spPr>
        </p:pic>
        <p:pic>
          <p:nvPicPr>
            <p:cNvPr id="11" name="Picture 19" descr="A moth on a leaf&#10;&#10;Description automatically generated">
              <a:extLst>
                <a:ext uri="{FF2B5EF4-FFF2-40B4-BE49-F238E27FC236}">
                  <a16:creationId xmlns:a16="http://schemas.microsoft.com/office/drawing/2014/main" id="{C478A41E-44C6-EF16-687D-DCB3C98BD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3300" y="3606800"/>
              <a:ext cx="1651000" cy="1181100"/>
            </a:xfrm>
            <a:prstGeom prst="rect">
              <a:avLst/>
            </a:prstGeom>
          </p:spPr>
        </p:pic>
        <p:pic>
          <p:nvPicPr>
            <p:cNvPr id="12" name="Picture 2">
              <a:extLst>
                <a:ext uri="{FF2B5EF4-FFF2-40B4-BE49-F238E27FC236}">
                  <a16:creationId xmlns:a16="http://schemas.microsoft.com/office/drawing/2014/main" id="{5C905FE6-50E9-657D-513E-54EC6F958D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4091" y="3613113"/>
              <a:ext cx="1682425" cy="1157227"/>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1353662F-A10C-0EEF-165F-29A497C965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2300" y="3619500"/>
              <a:ext cx="1790700" cy="1168400"/>
            </a:xfrm>
            <a:prstGeom prst="rect">
              <a:avLst/>
            </a:prstGeom>
          </p:spPr>
        </p:pic>
        <p:pic>
          <p:nvPicPr>
            <p:cNvPr id="14" name="Picture 6" descr="Coenonympha pamphilus | JuzaPhoto">
              <a:extLst>
                <a:ext uri="{FF2B5EF4-FFF2-40B4-BE49-F238E27FC236}">
                  <a16:creationId xmlns:a16="http://schemas.microsoft.com/office/drawing/2014/main" id="{33AA1CE3-F287-7A02-91C5-B655A3D3AE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0304" y="3600413"/>
              <a:ext cx="1766382" cy="1169788"/>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7455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A3B000-F90F-CD5F-1114-5E7C465E5319}"/>
              </a:ext>
            </a:extLst>
          </p:cNvPr>
          <p:cNvSpPr txBox="1"/>
          <p:nvPr/>
        </p:nvSpPr>
        <p:spPr>
          <a:xfrm>
            <a:off x="365361" y="119534"/>
            <a:ext cx="11210925" cy="9311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a:ln>
                  <a:noFill/>
                </a:ln>
                <a:effectLst/>
                <a:uLnTx/>
                <a:uFillTx/>
                <a:latin typeface="Arial" panose="020B0604020202020204" pitchFamily="34" charset="0"/>
                <a:cs typeface="Arial" panose="020B0604020202020204" pitchFamily="34" charset="0"/>
              </a:rPr>
              <a:t>“How does noise pollution from roads affect insects?”</a:t>
            </a:r>
          </a:p>
        </p:txBody>
      </p:sp>
      <p:pic>
        <p:nvPicPr>
          <p:cNvPr id="8" name="Picture 7" descr="A close-up of a logo&#10;&#10;Description automatically generated">
            <a:extLst>
              <a:ext uri="{FF2B5EF4-FFF2-40B4-BE49-F238E27FC236}">
                <a16:creationId xmlns:a16="http://schemas.microsoft.com/office/drawing/2014/main" id="{3C85965F-9344-A952-B1DB-0434F87CB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13" y="1192220"/>
            <a:ext cx="10960573" cy="5178870"/>
          </a:xfrm>
          <a:prstGeom prst="rect">
            <a:avLst/>
          </a:prstGeom>
          <a:ln>
            <a:solidFill>
              <a:srgbClr val="000000"/>
            </a:solidFill>
          </a:ln>
        </p:spPr>
      </p:pic>
    </p:spTree>
    <p:extLst>
      <p:ext uri="{BB962C8B-B14F-4D97-AF65-F5344CB8AC3E}">
        <p14:creationId xmlns:p14="http://schemas.microsoft.com/office/powerpoint/2010/main" val="23147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CE01F-B059-19AA-FBBA-04947ACB17B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
          <a:stretch/>
        </p:blipFill>
        <p:spPr>
          <a:xfrm>
            <a:off x="654795" y="3693127"/>
            <a:ext cx="3891573" cy="2918680"/>
          </a:xfrm>
          <a:prstGeom prst="rect">
            <a:avLst/>
          </a:prstGeom>
          <a:ln w="38100" cap="sq">
            <a:noFill/>
            <a:prstDash val="solid"/>
            <a:miter lim="800000"/>
          </a:ln>
          <a:effectLst/>
        </p:spPr>
      </p:pic>
      <p:sp>
        <p:nvSpPr>
          <p:cNvPr id="8" name="TextBox 7">
            <a:extLst>
              <a:ext uri="{FF2B5EF4-FFF2-40B4-BE49-F238E27FC236}">
                <a16:creationId xmlns:a16="http://schemas.microsoft.com/office/drawing/2014/main" id="{11AA1D95-C30F-EBDE-27F7-7A06DEBFD926}"/>
              </a:ext>
            </a:extLst>
          </p:cNvPr>
          <p:cNvSpPr txBox="1"/>
          <p:nvPr/>
        </p:nvSpPr>
        <p:spPr>
          <a:xfrm>
            <a:off x="4751882" y="291724"/>
            <a:ext cx="7261866" cy="3192734"/>
          </a:xfrm>
          <a:prstGeom prst="rect">
            <a:avLst/>
          </a:prstGeom>
          <a:noFill/>
        </p:spPr>
        <p:txBody>
          <a:bodyPr wrap="square">
            <a:spAutoFit/>
          </a:bodyPr>
          <a:lstStyle/>
          <a:p>
            <a:pPr marL="285750" marR="0" lvl="0" indent="-285750" algn="l" defTabSz="914400" rtl="0" eaLnBrk="1" fontAlgn="auto" latinLnBrk="0" hangingPunct="1">
              <a:lnSpc>
                <a:spcPct val="114000"/>
              </a:lnSpc>
              <a:spcBef>
                <a:spcPts val="1000"/>
              </a:spcBef>
              <a:spcAft>
                <a:spcPts val="0"/>
              </a:spcAft>
              <a:buClrTx/>
              <a:buSzTx/>
              <a:buFont typeface="System Font Regular"/>
              <a:buChar char="•"/>
              <a:tabLst/>
              <a:defRPr/>
            </a:pPr>
            <a:r>
              <a:rPr lang="en-GB" sz="3000">
                <a:latin typeface="Arial" panose="020B0604020202020204"/>
                <a:ea typeface="+mn-lt"/>
                <a:cs typeface="Segoe UI" panose="020B0502040204020203" pitchFamily="34" charset="0"/>
              </a:rPr>
              <a:t>Select</a:t>
            </a:r>
            <a:r>
              <a:rPr kumimoji="0" lang="en-GB" sz="3000" b="0" i="0" u="none" strike="noStrike" kern="1200" cap="none" spc="0" normalizeH="0" baseline="0" noProof="0">
                <a:ln>
                  <a:noFill/>
                </a:ln>
                <a:effectLst/>
                <a:uLnTx/>
                <a:uFillTx/>
                <a:latin typeface="Arial" panose="020B0604020202020204"/>
                <a:ea typeface="+mn-lt"/>
                <a:cs typeface="Segoe UI" panose="020B0502040204020203" pitchFamily="34" charset="0"/>
              </a:rPr>
              <a:t> a 10m x 2m study area </a:t>
            </a:r>
          </a:p>
          <a:p>
            <a:pPr marL="285750" marR="0" lvl="0" indent="-285750" algn="l" defTabSz="914400" rtl="0" eaLnBrk="1" fontAlgn="auto" latinLnBrk="0" hangingPunct="1">
              <a:lnSpc>
                <a:spcPct val="114000"/>
              </a:lnSpc>
              <a:spcBef>
                <a:spcPts val="1000"/>
              </a:spcBef>
              <a:spcAft>
                <a:spcPts val="0"/>
              </a:spcAft>
              <a:buClrTx/>
              <a:buSzTx/>
              <a:buFont typeface="System Font Regular"/>
              <a:buChar char="•"/>
              <a:tabLst/>
              <a:defRPr/>
            </a:pPr>
            <a:r>
              <a:rPr kumimoji="0" lang="en-GB" sz="3000" b="0" i="0" u="none" strike="noStrike" kern="1200" cap="none" spc="0" normalizeH="0" baseline="0" noProof="0">
                <a:ln>
                  <a:noFill/>
                </a:ln>
                <a:effectLst/>
                <a:uLnTx/>
                <a:uFillTx/>
                <a:latin typeface="Arial" panose="020B0604020202020204"/>
                <a:ea typeface="+mn-lt"/>
                <a:cs typeface="Segoe UI" panose="020B0502040204020203" pitchFamily="34" charset="0"/>
              </a:rPr>
              <a:t>Insect survey </a:t>
            </a:r>
            <a:r>
              <a:rPr lang="en-GB" sz="3000">
                <a:latin typeface="Arial" panose="020B0604020202020204"/>
                <a:ea typeface="+mn-lt"/>
                <a:cs typeface="Segoe UI" panose="020B0502040204020203" pitchFamily="34" charset="0"/>
              </a:rPr>
              <a:t>plus </a:t>
            </a:r>
            <a:r>
              <a:rPr kumimoji="0" lang="en-GB" sz="3000" b="0" i="0" u="none" strike="noStrike" kern="1200" cap="none" spc="0" normalizeH="0" baseline="0" noProof="0">
                <a:ln>
                  <a:noFill/>
                </a:ln>
                <a:effectLst/>
                <a:uLnTx/>
                <a:uFillTx/>
                <a:latin typeface="Arial" panose="020B0604020202020204"/>
                <a:ea typeface="+mn-lt"/>
                <a:cs typeface="Segoe UI" panose="020B0502040204020203" pitchFamily="34" charset="0"/>
              </a:rPr>
              <a:t>5 minutes of audio</a:t>
            </a:r>
          </a:p>
          <a:p>
            <a:pPr marL="285750" marR="0" lvl="0" indent="-285750" algn="l" defTabSz="914400" rtl="0" eaLnBrk="1" fontAlgn="auto" latinLnBrk="0" hangingPunct="1">
              <a:lnSpc>
                <a:spcPct val="114000"/>
              </a:lnSpc>
              <a:spcBef>
                <a:spcPts val="1000"/>
              </a:spcBef>
              <a:spcAft>
                <a:spcPts val="0"/>
              </a:spcAft>
              <a:buClrTx/>
              <a:buSzTx/>
              <a:buFont typeface="System Font Regular"/>
              <a:buChar char="•"/>
              <a:tabLst/>
              <a:defRPr/>
            </a:pPr>
            <a:r>
              <a:rPr lang="en-GB" sz="3000">
                <a:latin typeface="Arial" panose="020B0604020202020204"/>
                <a:ea typeface="+mn-lt"/>
                <a:cs typeface="Segoe UI" panose="020B0502040204020203" pitchFamily="34" charset="0"/>
              </a:rPr>
              <a:t>Upload data to project website</a:t>
            </a:r>
            <a:endParaRPr kumimoji="0" lang="en-GB" sz="3000" b="0" i="0" u="none" strike="noStrike" kern="1200" cap="none" spc="0" normalizeH="0" baseline="0" noProof="0">
              <a:ln>
                <a:noFill/>
              </a:ln>
              <a:effectLst/>
              <a:uLnTx/>
              <a:uFillTx/>
              <a:latin typeface="Arial" panose="020B0604020202020204"/>
              <a:ea typeface="+mn-lt"/>
              <a:cs typeface="Segoe UI" panose="020B0502040204020203" pitchFamily="34" charset="0"/>
            </a:endParaRPr>
          </a:p>
          <a:p>
            <a:pPr marL="285750" marR="0" lvl="0" indent="-285750" algn="l" defTabSz="914400" rtl="0" eaLnBrk="1" fontAlgn="auto" latinLnBrk="0" hangingPunct="1">
              <a:lnSpc>
                <a:spcPct val="114000"/>
              </a:lnSpc>
              <a:spcBef>
                <a:spcPts val="1000"/>
              </a:spcBef>
              <a:spcAft>
                <a:spcPts val="0"/>
              </a:spcAft>
              <a:buClrTx/>
              <a:buSzTx/>
              <a:buFont typeface="System Font Regular"/>
              <a:buChar char="•"/>
              <a:tabLst/>
              <a:defRPr/>
            </a:pPr>
            <a:r>
              <a:rPr lang="en-GB" sz="3000">
                <a:latin typeface="Arial" panose="020B0604020202020204"/>
                <a:ea typeface="+mn-lt"/>
                <a:cs typeface="Segoe UI" panose="020B0502040204020203" pitchFamily="34" charset="0"/>
              </a:rPr>
              <a:t>Using AI to recognise patterns</a:t>
            </a:r>
          </a:p>
          <a:p>
            <a:pPr marL="285750" marR="0" lvl="0" indent="-285750" algn="l" defTabSz="914400" rtl="0" eaLnBrk="1" fontAlgn="auto" latinLnBrk="0" hangingPunct="1">
              <a:lnSpc>
                <a:spcPct val="114000"/>
              </a:lnSpc>
              <a:spcBef>
                <a:spcPts val="1000"/>
              </a:spcBef>
              <a:spcAft>
                <a:spcPts val="0"/>
              </a:spcAft>
              <a:buClrTx/>
              <a:buSzTx/>
              <a:buFont typeface="System Font Regular"/>
              <a:buChar char="•"/>
              <a:tabLst/>
              <a:defRPr/>
            </a:pPr>
            <a:r>
              <a:rPr lang="en-GB" sz="3000">
                <a:latin typeface="Arial" panose="020B0604020202020204"/>
                <a:ea typeface="+mn-lt"/>
                <a:cs typeface="Segoe UI" panose="020B0502040204020203" pitchFamily="34" charset="0"/>
              </a:rPr>
              <a:t>Insect behavioural change?</a:t>
            </a:r>
          </a:p>
        </p:txBody>
      </p:sp>
      <p:pic>
        <p:nvPicPr>
          <p:cNvPr id="9" name="Picture 8" descr="A grasshopper on a plant&#10;&#10;Description automatically generated">
            <a:extLst>
              <a:ext uri="{FF2B5EF4-FFF2-40B4-BE49-F238E27FC236}">
                <a16:creationId xmlns:a16="http://schemas.microsoft.com/office/drawing/2014/main" id="{0051F146-6CD1-F97B-08AA-D81BDD6312A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898289" y="3693128"/>
            <a:ext cx="6934320" cy="2918680"/>
          </a:xfrm>
          <a:prstGeom prst="rect">
            <a:avLst/>
          </a:prstGeom>
        </p:spPr>
      </p:pic>
      <p:sp>
        <p:nvSpPr>
          <p:cNvPr id="10" name="TextBox 9">
            <a:extLst>
              <a:ext uri="{FF2B5EF4-FFF2-40B4-BE49-F238E27FC236}">
                <a16:creationId xmlns:a16="http://schemas.microsoft.com/office/drawing/2014/main" id="{6BBC31E8-ACCB-37FB-CC85-C3F123267164}"/>
              </a:ext>
            </a:extLst>
          </p:cNvPr>
          <p:cNvSpPr txBox="1"/>
          <p:nvPr/>
        </p:nvSpPr>
        <p:spPr>
          <a:xfrm>
            <a:off x="10122756" y="6188355"/>
            <a:ext cx="1609103"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James McNish</a:t>
            </a:r>
            <a:endParaRPr kumimoji="0" lang="en-US" sz="1400" b="0" i="1"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8194" name="Picture 2" descr="A group of people looking at a plant&#10;&#10;Description automatically generated">
            <a:extLst>
              <a:ext uri="{FF2B5EF4-FFF2-40B4-BE49-F238E27FC236}">
                <a16:creationId xmlns:a16="http://schemas.microsoft.com/office/drawing/2014/main" id="{765C731F-0938-0D2C-EEE1-5A1BCD86AD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54794" y="189924"/>
            <a:ext cx="3891573" cy="329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702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ABBFE-D56E-8046-FCD5-77E5951AA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112A9A-0A76-A834-058A-4A4AD67034A3}"/>
              </a:ext>
            </a:extLst>
          </p:cNvPr>
          <p:cNvSpPr>
            <a:spLocks noGrp="1"/>
          </p:cNvSpPr>
          <p:nvPr>
            <p:ph type="title"/>
          </p:nvPr>
        </p:nvSpPr>
        <p:spPr>
          <a:xfrm>
            <a:off x="1731977" y="412312"/>
            <a:ext cx="8988188" cy="1619687"/>
          </a:xfrm>
          <a:solidFill>
            <a:schemeClr val="bg1">
              <a:alpha val="88000"/>
            </a:schemeClr>
          </a:solidFill>
        </p:spPr>
        <p:txBody>
          <a:bodyPr>
            <a:noAutofit/>
          </a:bodyPr>
          <a:lstStyle/>
          <a:p>
            <a:pPr algn="ctr"/>
            <a:r>
              <a:rPr lang="en-GB" sz="3000">
                <a:latin typeface="Arial" panose="020B0604020202020204" pitchFamily="34" charset="0"/>
                <a:cs typeface="Arial" panose="020B0604020202020204" pitchFamily="34" charset="0"/>
              </a:rPr>
              <a:t>Supporting nature recovery action by building and communicating a holistic view of urban biodiversity presents a large-scale data challenge</a:t>
            </a:r>
          </a:p>
        </p:txBody>
      </p:sp>
      <p:sp>
        <p:nvSpPr>
          <p:cNvPr id="6" name="Rectangle 5">
            <a:extLst>
              <a:ext uri="{FF2B5EF4-FFF2-40B4-BE49-F238E27FC236}">
                <a16:creationId xmlns:a16="http://schemas.microsoft.com/office/drawing/2014/main" id="{7E91F897-1939-E64F-9730-68DD12B1928A}"/>
              </a:ext>
            </a:extLst>
          </p:cNvPr>
          <p:cNvSpPr/>
          <p:nvPr/>
        </p:nvSpPr>
        <p:spPr>
          <a:xfrm>
            <a:off x="9465443" y="6445688"/>
            <a:ext cx="2585644" cy="307777"/>
          </a:xfrm>
          <a:prstGeom prst="rect">
            <a:avLst/>
          </a:prstGeom>
          <a:solidFill>
            <a:schemeClr val="bg1"/>
          </a:solidFill>
        </p:spPr>
        <p:txBody>
          <a:bodyPr wrap="none">
            <a:spAutoFit/>
          </a:bodyPr>
          <a:lstStyle/>
          <a:p>
            <a:pPr defTabSz="342648" fontAlgn="base">
              <a:spcBef>
                <a:spcPct val="0"/>
              </a:spcBef>
              <a:spcAft>
                <a:spcPct val="0"/>
              </a:spcAft>
            </a:pPr>
            <a:r>
              <a:rPr lang="en-GB" sz="1400">
                <a:solidFill>
                  <a:prstClr val="black"/>
                </a:solidFill>
                <a:latin typeface="Arial" charset="0"/>
                <a:ea typeface="ＭＳ Ｐゴシック" charset="0"/>
              </a:rPr>
              <a:t>Image © London Wildlife Trust</a:t>
            </a:r>
          </a:p>
        </p:txBody>
      </p:sp>
    </p:spTree>
    <p:extLst>
      <p:ext uri="{BB962C8B-B14F-4D97-AF65-F5344CB8AC3E}">
        <p14:creationId xmlns:p14="http://schemas.microsoft.com/office/powerpoint/2010/main" val="11245085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DC2BD4-3734-E64E-9711-830E74F2AC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B8DE2-A4E8-46E4-8BBF-D75455EFF32C}" type="slidenum">
              <a:rPr kumimoji="0" lang="en-US" sz="900" b="0" i="0" u="none" strike="noStrike" kern="1200" cap="none" spc="0" normalizeH="0" baseline="0" noProof="0" smtClean="0">
                <a:ln>
                  <a:noFill/>
                </a:ln>
                <a:solidFill>
                  <a:prstClr val="white">
                    <a:tint val="75000"/>
                  </a:prstClr>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white">
                  <a:tint val="75000"/>
                </a:prstClr>
              </a:solidFill>
              <a:effectLst/>
              <a:uLnTx/>
              <a:uFillTx/>
              <a:latin typeface="Amazon Ember"/>
              <a:ea typeface="+mn-ea"/>
              <a:cs typeface="+mn-cs"/>
            </a:endParaRPr>
          </a:p>
        </p:txBody>
      </p:sp>
      <p:pic>
        <p:nvPicPr>
          <p:cNvPr id="10" name="Picture 9">
            <a:extLst>
              <a:ext uri="{FF2B5EF4-FFF2-40B4-BE49-F238E27FC236}">
                <a16:creationId xmlns:a16="http://schemas.microsoft.com/office/drawing/2014/main" id="{C37A49FA-F22B-DD5B-9FD3-C3B4C25F3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05" y="898525"/>
            <a:ext cx="9800590" cy="4938198"/>
          </a:xfrm>
          <a:prstGeom prst="rect">
            <a:avLst/>
          </a:prstGeom>
        </p:spPr>
      </p:pic>
      <p:sp>
        <p:nvSpPr>
          <p:cNvPr id="11" name="Rectangle 10">
            <a:extLst>
              <a:ext uri="{FF2B5EF4-FFF2-40B4-BE49-F238E27FC236}">
                <a16:creationId xmlns:a16="http://schemas.microsoft.com/office/drawing/2014/main" id="{C7C7F4D9-93F8-B75B-1719-9DC554961129}"/>
              </a:ext>
            </a:extLst>
          </p:cNvPr>
          <p:cNvSpPr/>
          <p:nvPr/>
        </p:nvSpPr>
        <p:spPr>
          <a:xfrm>
            <a:off x="595746" y="280219"/>
            <a:ext cx="3386319" cy="265471"/>
          </a:xfrm>
          <a:prstGeom prst="rect">
            <a:avLst/>
          </a:prstGeom>
          <a:solidFill>
            <a:srgbClr val="222E3E"/>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60053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EA0A4-BFFF-4BC3-A456-4F94C8037741}"/>
              </a:ext>
            </a:extLst>
          </p:cNvPr>
          <p:cNvSpPr>
            <a:spLocks noGrp="1"/>
          </p:cNvSpPr>
          <p:nvPr>
            <p:ph type="title"/>
          </p:nvPr>
        </p:nvSpPr>
        <p:spPr/>
        <p:txBody>
          <a:bodyPr/>
          <a:lstStyle/>
          <a:p>
            <a:r>
              <a:rPr lang="en-US"/>
              <a:t>The Data Ecosystem</a:t>
            </a:r>
          </a:p>
        </p:txBody>
      </p:sp>
      <p:sp>
        <p:nvSpPr>
          <p:cNvPr id="2" name="Slide Number Placeholder 1">
            <a:extLst>
              <a:ext uri="{FF2B5EF4-FFF2-40B4-BE49-F238E27FC236}">
                <a16:creationId xmlns:a16="http://schemas.microsoft.com/office/drawing/2014/main" id="{B315E936-6D72-A74C-BEEF-F8A39E796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B8DE2-A4E8-46E4-8BBF-D75455EFF32C}" type="slidenum">
              <a:rPr kumimoji="0" lang="en-US" sz="900" b="0" i="0" u="none" strike="noStrike" kern="1200" cap="none" spc="0" normalizeH="0" baseline="0" noProof="0" smtClean="0">
                <a:ln>
                  <a:noFill/>
                </a:ln>
                <a:solidFill>
                  <a:prstClr val="white">
                    <a:tint val="75000"/>
                  </a:prstClr>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white">
                  <a:tint val="75000"/>
                </a:prstClr>
              </a:solidFill>
              <a:effectLst/>
              <a:uLnTx/>
              <a:uFillTx/>
              <a:latin typeface="Amazon Ember"/>
              <a:ea typeface="+mn-ea"/>
              <a:cs typeface="+mn-cs"/>
            </a:endParaRPr>
          </a:p>
        </p:txBody>
      </p:sp>
    </p:spTree>
    <p:extLst>
      <p:ext uri="{BB962C8B-B14F-4D97-AF65-F5344CB8AC3E}">
        <p14:creationId xmlns:p14="http://schemas.microsoft.com/office/powerpoint/2010/main" val="182131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large group of people in Natural History Museum&#10;&#10;Description automatically generated">
            <a:extLst>
              <a:ext uri="{FF2B5EF4-FFF2-40B4-BE49-F238E27FC236}">
                <a16:creationId xmlns:a16="http://schemas.microsoft.com/office/drawing/2014/main" id="{1C9B7679-7A34-C9E7-F0CE-205A1FC39DA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1988" y="143102"/>
            <a:ext cx="7610307" cy="6526825"/>
          </a:xfrm>
          <a:prstGeom prst="rect">
            <a:avLst/>
          </a:prstGeom>
        </p:spPr>
      </p:pic>
      <p:pic>
        <p:nvPicPr>
          <p:cNvPr id="2051" name="Picture 3" descr="C:\Users\laul\Desktop\Digital Catapult Talk - Vince Smith\Images\Changing the World\First Neanderthal Skul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054859" y="143103"/>
            <a:ext cx="3878795" cy="20960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aul\Desktop\Digital Catapult Talk - Vince Smith\Images\Changing the World\Galapagos Finch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5400000">
            <a:off x="8923022" y="1355856"/>
            <a:ext cx="2142467" cy="3900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0" descr="A blue whale with a tail&#10;&#10;Description automatically generated">
            <a:extLst>
              <a:ext uri="{FF2B5EF4-FFF2-40B4-BE49-F238E27FC236}">
                <a16:creationId xmlns:a16="http://schemas.microsoft.com/office/drawing/2014/main" id="{1CFB2367-6BFF-EDCA-DE65-BDFB2E2DFAB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033108" y="4399350"/>
            <a:ext cx="3900545" cy="2442411"/>
          </a:xfrm>
          <a:prstGeom prst="rect">
            <a:avLst/>
          </a:prstGeom>
        </p:spPr>
      </p:pic>
    </p:spTree>
    <p:extLst>
      <p:ext uri="{BB962C8B-B14F-4D97-AF65-F5344CB8AC3E}">
        <p14:creationId xmlns:p14="http://schemas.microsoft.com/office/powerpoint/2010/main" val="177186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D150F-C4CD-47A7-AADD-492AF120BC48}"/>
              </a:ext>
            </a:extLst>
          </p:cNvPr>
          <p:cNvSpPr>
            <a:spLocks noGrp="1"/>
          </p:cNvSpPr>
          <p:nvPr>
            <p:ph type="title"/>
          </p:nvPr>
        </p:nvSpPr>
        <p:spPr>
          <a:xfrm>
            <a:off x="304799" y="535406"/>
            <a:ext cx="5638800" cy="638175"/>
          </a:xfrm>
        </p:spPr>
        <p:txBody>
          <a:bodyPr/>
          <a:lstStyle/>
          <a:p>
            <a:r>
              <a:rPr lang="en-US"/>
              <a:t>Introduction to the Data Ecosystem</a:t>
            </a:r>
          </a:p>
        </p:txBody>
      </p:sp>
      <p:sp>
        <p:nvSpPr>
          <p:cNvPr id="3" name="Content Placeholder 2">
            <a:extLst>
              <a:ext uri="{FF2B5EF4-FFF2-40B4-BE49-F238E27FC236}">
                <a16:creationId xmlns:a16="http://schemas.microsoft.com/office/drawing/2014/main" id="{43F22104-91FC-10EB-FB7F-D2214DD9ECCF}"/>
              </a:ext>
            </a:extLst>
          </p:cNvPr>
          <p:cNvSpPr>
            <a:spLocks noGrp="1"/>
          </p:cNvSpPr>
          <p:nvPr>
            <p:ph sz="quarter" idx="15"/>
          </p:nvPr>
        </p:nvSpPr>
        <p:spPr>
          <a:xfrm>
            <a:off x="304799" y="1598194"/>
            <a:ext cx="5638800" cy="4724400"/>
          </a:xfrm>
        </p:spPr>
        <p:txBody>
          <a:bodyPr/>
          <a:lstStyle/>
          <a:p>
            <a:r>
              <a:rPr lang="en-US"/>
              <a:t>An extensible platform to capture, store, curate and validate relevant data for wildlife observations </a:t>
            </a:r>
          </a:p>
          <a:p>
            <a:r>
              <a:rPr lang="en-US"/>
              <a:t>A single source of truth for biodiversity data</a:t>
            </a:r>
          </a:p>
          <a:p>
            <a:r>
              <a:rPr lang="en-US"/>
              <a:t>Automating taxonomy validations to help scientists manage data quality at scale</a:t>
            </a:r>
          </a:p>
        </p:txBody>
      </p:sp>
      <p:pic>
        <p:nvPicPr>
          <p:cNvPr id="1026" name="Picture 2">
            <a:extLst>
              <a:ext uri="{FF2B5EF4-FFF2-40B4-BE49-F238E27FC236}">
                <a16:creationId xmlns:a16="http://schemas.microsoft.com/office/drawing/2014/main" id="{BED03610-C668-78BD-D99B-1946CC71E7CC}"/>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a:stretch/>
        </p:blipFill>
        <p:spPr bwMode="auto">
          <a:xfrm>
            <a:off x="6248402" y="0"/>
            <a:ext cx="594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F75BA45-7797-E176-1124-25CCBADE6CE0}"/>
              </a:ext>
            </a:extLst>
          </p:cNvPr>
          <p:cNvSpPr/>
          <p:nvPr/>
        </p:nvSpPr>
        <p:spPr>
          <a:xfrm>
            <a:off x="595746" y="280219"/>
            <a:ext cx="3386319" cy="265471"/>
          </a:xfrm>
          <a:prstGeom prst="rect">
            <a:avLst/>
          </a:prstGeom>
          <a:solidFill>
            <a:srgbClr val="222E3E"/>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2987460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D150F-C4CD-47A7-AADD-492AF120BC48}"/>
              </a:ext>
            </a:extLst>
          </p:cNvPr>
          <p:cNvSpPr>
            <a:spLocks noGrp="1"/>
          </p:cNvSpPr>
          <p:nvPr>
            <p:ph type="title"/>
          </p:nvPr>
        </p:nvSpPr>
        <p:spPr>
          <a:xfrm>
            <a:off x="609600" y="699252"/>
            <a:ext cx="10972800" cy="535531"/>
          </a:xfrm>
        </p:spPr>
        <p:txBody>
          <a:bodyPr/>
          <a:lstStyle/>
          <a:p>
            <a:r>
              <a:rPr lang="en-US"/>
              <a:t>Different kinds of wildlife observation</a:t>
            </a:r>
          </a:p>
        </p:txBody>
      </p:sp>
      <p:pic>
        <p:nvPicPr>
          <p:cNvPr id="2" name="Picture 1">
            <a:extLst>
              <a:ext uri="{FF2B5EF4-FFF2-40B4-BE49-F238E27FC236}">
                <a16:creationId xmlns:a16="http://schemas.microsoft.com/office/drawing/2014/main" id="{EA9E7F91-D464-6F69-EE75-402C986DF7E1}"/>
              </a:ext>
            </a:extLst>
          </p:cNvPr>
          <p:cNvPicPr>
            <a:picLocks noChangeAspect="1"/>
          </p:cNvPicPr>
          <p:nvPr/>
        </p:nvPicPr>
        <p:blipFill>
          <a:blip r:embed="rId3">
            <a:duotone>
              <a:schemeClr val="accent1">
                <a:shade val="45000"/>
                <a:satMod val="135000"/>
              </a:schemeClr>
              <a:prstClr val="white"/>
            </a:duotone>
            <a:lum bright="-20000" contrast="40000"/>
            <a:extLst>
              <a:ext uri="{28A0092B-C50C-407E-A947-70E740481C1C}">
                <a14:useLocalDpi xmlns:a14="http://schemas.microsoft.com/office/drawing/2010/main" val="0"/>
              </a:ext>
            </a:extLst>
          </a:blip>
          <a:stretch>
            <a:fillRect/>
          </a:stretch>
        </p:blipFill>
        <p:spPr>
          <a:xfrm>
            <a:off x="1385887" y="1171575"/>
            <a:ext cx="9420225" cy="5082055"/>
          </a:xfrm>
          <a:prstGeom prst="rect">
            <a:avLst/>
          </a:prstGeom>
          <a:ln>
            <a:solidFill>
              <a:srgbClr val="FFC000"/>
            </a:solidFill>
          </a:ln>
        </p:spPr>
      </p:pic>
      <p:sp>
        <p:nvSpPr>
          <p:cNvPr id="3" name="Rectangle 2">
            <a:extLst>
              <a:ext uri="{FF2B5EF4-FFF2-40B4-BE49-F238E27FC236}">
                <a16:creationId xmlns:a16="http://schemas.microsoft.com/office/drawing/2014/main" id="{63CE25AE-ED97-C5FF-E6B2-279CA0A58BDE}"/>
              </a:ext>
            </a:extLst>
          </p:cNvPr>
          <p:cNvSpPr/>
          <p:nvPr/>
        </p:nvSpPr>
        <p:spPr>
          <a:xfrm>
            <a:off x="595746" y="280219"/>
            <a:ext cx="3386319" cy="265471"/>
          </a:xfrm>
          <a:prstGeom prst="rect">
            <a:avLst/>
          </a:prstGeom>
          <a:solidFill>
            <a:srgbClr val="222E3E"/>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7016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D150F-C4CD-47A7-AADD-492AF120BC48}"/>
              </a:ext>
            </a:extLst>
          </p:cNvPr>
          <p:cNvSpPr>
            <a:spLocks noGrp="1"/>
          </p:cNvSpPr>
          <p:nvPr>
            <p:ph type="title"/>
          </p:nvPr>
        </p:nvSpPr>
        <p:spPr>
          <a:xfrm>
            <a:off x="609600" y="770968"/>
            <a:ext cx="10972800" cy="535531"/>
          </a:xfrm>
        </p:spPr>
        <p:txBody>
          <a:bodyPr/>
          <a:lstStyle/>
          <a:p>
            <a:r>
              <a:rPr lang="en-US"/>
              <a:t>AWS Architecture: Data Plane</a:t>
            </a:r>
          </a:p>
        </p:txBody>
      </p:sp>
      <p:pic>
        <p:nvPicPr>
          <p:cNvPr id="5" name="Picture 4">
            <a:extLst>
              <a:ext uri="{FF2B5EF4-FFF2-40B4-BE49-F238E27FC236}">
                <a16:creationId xmlns:a16="http://schemas.microsoft.com/office/drawing/2014/main" id="{F9392CDE-63D3-1BE2-2CB8-046F2FD26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56" y="1690925"/>
            <a:ext cx="10855087" cy="3779433"/>
          </a:xfrm>
          <a:prstGeom prst="rect">
            <a:avLst/>
          </a:prstGeom>
        </p:spPr>
      </p:pic>
      <p:sp>
        <p:nvSpPr>
          <p:cNvPr id="2" name="Rectangle 1">
            <a:extLst>
              <a:ext uri="{FF2B5EF4-FFF2-40B4-BE49-F238E27FC236}">
                <a16:creationId xmlns:a16="http://schemas.microsoft.com/office/drawing/2014/main" id="{72291E25-7C3B-FB27-BCE9-FF8F769E4558}"/>
              </a:ext>
            </a:extLst>
          </p:cNvPr>
          <p:cNvSpPr/>
          <p:nvPr/>
        </p:nvSpPr>
        <p:spPr>
          <a:xfrm>
            <a:off x="595746" y="280219"/>
            <a:ext cx="3386319" cy="265471"/>
          </a:xfrm>
          <a:prstGeom prst="rect">
            <a:avLst/>
          </a:prstGeom>
          <a:solidFill>
            <a:srgbClr val="222E3E"/>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2978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DC2BD4-3734-E64E-9711-830E74F2AC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B8DE2-A4E8-46E4-8BBF-D75455EFF32C}" type="slidenum">
              <a:rPr kumimoji="0" lang="en-US" sz="900" b="0" i="0" u="none" strike="noStrike" kern="1200" cap="none" spc="0" normalizeH="0" baseline="0" noProof="0" smtClean="0">
                <a:ln>
                  <a:noFill/>
                </a:ln>
                <a:solidFill>
                  <a:prstClr val="white">
                    <a:tint val="75000"/>
                  </a:prstClr>
                </a:solidFill>
                <a:effectLst/>
                <a:uLnTx/>
                <a:uFillTx/>
                <a:latin typeface="Amazon Emb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white">
                  <a:tint val="75000"/>
                </a:prstClr>
              </a:solidFill>
              <a:effectLst/>
              <a:uLnTx/>
              <a:uFillTx/>
              <a:latin typeface="Amazon Ember"/>
              <a:ea typeface="+mn-ea"/>
              <a:cs typeface="+mn-cs"/>
            </a:endParaRPr>
          </a:p>
        </p:txBody>
      </p:sp>
      <p:sp>
        <p:nvSpPr>
          <p:cNvPr id="5" name="TextBox 4">
            <a:extLst>
              <a:ext uri="{FF2B5EF4-FFF2-40B4-BE49-F238E27FC236}">
                <a16:creationId xmlns:a16="http://schemas.microsoft.com/office/drawing/2014/main" id="{A418E339-CD4D-B356-AE4D-410950EDA051}"/>
              </a:ext>
            </a:extLst>
          </p:cNvPr>
          <p:cNvSpPr txBox="1"/>
          <p:nvPr/>
        </p:nvSpPr>
        <p:spPr>
          <a:xfrm>
            <a:off x="676740" y="567547"/>
            <a:ext cx="8252460" cy="58477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mazon Ember"/>
                <a:ea typeface="+mn-ea"/>
                <a:cs typeface="+mn-cs"/>
              </a:rPr>
              <a:t>How AWS has uniquely helped</a:t>
            </a:r>
          </a:p>
        </p:txBody>
      </p:sp>
      <p:sp>
        <p:nvSpPr>
          <p:cNvPr id="17" name="Content Placeholder 16">
            <a:extLst>
              <a:ext uri="{FF2B5EF4-FFF2-40B4-BE49-F238E27FC236}">
                <a16:creationId xmlns:a16="http://schemas.microsoft.com/office/drawing/2014/main" id="{DB461CA8-4C44-0867-4D6D-82405ED11ED0}"/>
              </a:ext>
            </a:extLst>
          </p:cNvPr>
          <p:cNvSpPr>
            <a:spLocks noGrp="1"/>
          </p:cNvSpPr>
          <p:nvPr>
            <p:ph idx="1"/>
          </p:nvPr>
        </p:nvSpPr>
        <p:spPr>
          <a:xfrm>
            <a:off x="1563954" y="1319393"/>
            <a:ext cx="4779186" cy="5509200"/>
          </a:xfrm>
        </p:spPr>
        <p:txBody>
          <a:bodyPr/>
          <a:lstStyle/>
          <a:p>
            <a:pPr lvl="0"/>
            <a:r>
              <a:rPr lang="en-IE" sz="1800" baseline="0">
                <a:solidFill>
                  <a:srgbClr val="FFC000"/>
                </a:solidFill>
              </a:rPr>
              <a:t>Understanding</a:t>
            </a:r>
            <a:r>
              <a:rPr lang="en-IE" sz="1800" baseline="0"/>
              <a:t> of changes to the UK’s urban nature        </a:t>
            </a:r>
            <a:endParaRPr lang="en-GB" sz="1800"/>
          </a:p>
          <a:p>
            <a:pPr lvl="0"/>
            <a:r>
              <a:rPr lang="en-IE" sz="1800" baseline="0">
                <a:solidFill>
                  <a:srgbClr val="FFC000"/>
                </a:solidFill>
              </a:rPr>
              <a:t>Develop </a:t>
            </a:r>
            <a:r>
              <a:rPr lang="en-IE" sz="1800" baseline="0"/>
              <a:t>new indices to monitor biodiversity.</a:t>
            </a:r>
            <a:endParaRPr lang="en-GB" sz="1800"/>
          </a:p>
          <a:p>
            <a:pPr lvl="0"/>
            <a:r>
              <a:rPr lang="en-IE" sz="1800" baseline="0"/>
              <a:t>Long-term urban biodiversity monitoring</a:t>
            </a:r>
          </a:p>
          <a:p>
            <a:pPr lvl="0"/>
            <a:endParaRPr lang="en-IE" sz="1800" baseline="0"/>
          </a:p>
          <a:p>
            <a:pPr lvl="0"/>
            <a:r>
              <a:rPr lang="en-IE" sz="1800" baseline="0">
                <a:solidFill>
                  <a:srgbClr val="FFC000"/>
                </a:solidFill>
              </a:rPr>
              <a:t>Develop</a:t>
            </a:r>
            <a:r>
              <a:rPr lang="en-IE" sz="1800" baseline="0"/>
              <a:t>, test and refine new technologies </a:t>
            </a:r>
          </a:p>
          <a:p>
            <a:pPr marL="0" lvl="0" indent="0">
              <a:buNone/>
            </a:pPr>
            <a:r>
              <a:rPr lang="en-IE" sz="1800"/>
              <a:t>    </a:t>
            </a:r>
            <a:r>
              <a:rPr lang="en-IE" sz="1800" baseline="0"/>
              <a:t>used by the conservation sector</a:t>
            </a:r>
            <a:endParaRPr lang="en-GB" sz="1800"/>
          </a:p>
          <a:p>
            <a:pPr lvl="0"/>
            <a:endParaRPr lang="en-GB" sz="1800"/>
          </a:p>
          <a:p>
            <a:pPr lvl="0"/>
            <a:r>
              <a:rPr lang="en-IE" sz="1800" baseline="0">
                <a:solidFill>
                  <a:srgbClr val="FFC000"/>
                </a:solidFill>
              </a:rPr>
              <a:t>Share</a:t>
            </a:r>
            <a:r>
              <a:rPr lang="en-IE" sz="1800" baseline="0"/>
              <a:t> data with researchers, land managers &amp; government.</a:t>
            </a:r>
            <a:endParaRPr lang="en-GB" sz="1800"/>
          </a:p>
          <a:p>
            <a:pPr lvl="0"/>
            <a:r>
              <a:rPr lang="en-IE" sz="1800" baseline="0">
                <a:solidFill>
                  <a:srgbClr val="FFC000"/>
                </a:solidFill>
              </a:rPr>
              <a:t>Inform </a:t>
            </a:r>
            <a:r>
              <a:rPr lang="en-IE" sz="1800" baseline="0"/>
              <a:t>conservation land management decisions.</a:t>
            </a:r>
            <a:endParaRPr lang="en-GB" sz="1800"/>
          </a:p>
          <a:p>
            <a:pPr lvl="0"/>
            <a:r>
              <a:rPr lang="en-IE" sz="1800" baseline="0">
                <a:solidFill>
                  <a:srgbClr val="FFC000"/>
                </a:solidFill>
              </a:rPr>
              <a:t>Influence</a:t>
            </a:r>
            <a:r>
              <a:rPr lang="en-IE" sz="1800" baseline="0"/>
              <a:t> UK biodiversity policy.</a:t>
            </a:r>
            <a:endParaRPr lang="en-GB" sz="1800"/>
          </a:p>
          <a:p>
            <a:pPr lvl="0"/>
            <a:endParaRPr lang="en-GB"/>
          </a:p>
        </p:txBody>
      </p:sp>
      <p:cxnSp>
        <p:nvCxnSpPr>
          <p:cNvPr id="2" name="Straight Connector 1">
            <a:extLst>
              <a:ext uri="{FF2B5EF4-FFF2-40B4-BE49-F238E27FC236}">
                <a16:creationId xmlns:a16="http://schemas.microsoft.com/office/drawing/2014/main" id="{EF5486FF-144A-EC6D-8814-A04B3B679DC0}"/>
              </a:ext>
            </a:extLst>
          </p:cNvPr>
          <p:cNvCxnSpPr>
            <a:cxnSpLocks/>
          </p:cNvCxnSpPr>
          <p:nvPr/>
        </p:nvCxnSpPr>
        <p:spPr>
          <a:xfrm>
            <a:off x="6564618" y="1981851"/>
            <a:ext cx="0" cy="3947001"/>
          </a:xfrm>
          <a:prstGeom prst="line">
            <a:avLst/>
          </a:prstGeom>
          <a:ln w="190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A0DD508-5BEF-916C-A77B-CCAE7CA20A62}"/>
              </a:ext>
            </a:extLst>
          </p:cNvPr>
          <p:cNvSpPr txBox="1"/>
          <p:nvPr/>
        </p:nvSpPr>
        <p:spPr>
          <a:xfrm>
            <a:off x="7118497" y="1275148"/>
            <a:ext cx="4396763" cy="4801314"/>
          </a:xfrm>
          <a:prstGeom prst="rect">
            <a:avLst/>
          </a:prstGeom>
          <a:noFill/>
        </p:spPr>
        <p:txBody>
          <a:bodyPr wrap="square" lIns="0" r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a:ln>
                  <a:noFill/>
                </a:ln>
                <a:solidFill>
                  <a:srgbClr val="FFC000"/>
                </a:solidFill>
                <a:effectLst/>
                <a:uLnTx/>
                <a:uFillTx/>
                <a:latin typeface="Amazon Ember"/>
                <a:ea typeface="+mn-ea"/>
                <a:cs typeface="+mn-cs"/>
              </a:rPr>
              <a:t>          AWS </a:t>
            </a:r>
            <a:r>
              <a:rPr kumimoji="0" lang="en-IE" sz="1800" b="0" i="0" u="none" strike="noStrike" kern="1200" cap="none" spc="0" normalizeH="0" baseline="0" noProof="0" err="1">
                <a:ln>
                  <a:noFill/>
                </a:ln>
                <a:solidFill>
                  <a:srgbClr val="FFC000"/>
                </a:solidFill>
                <a:effectLst/>
                <a:uLnTx/>
                <a:uFillTx/>
                <a:latin typeface="Amazon Ember"/>
                <a:ea typeface="+mn-ea"/>
                <a:cs typeface="+mn-cs"/>
              </a:rPr>
              <a:t>Fargate</a:t>
            </a:r>
            <a:r>
              <a:rPr kumimoji="0" lang="en-IE" sz="1800" b="0" i="0" u="none" strike="noStrike" kern="1200" cap="none" spc="0" normalizeH="0" baseline="0" noProof="0">
                <a:ln>
                  <a:noFill/>
                </a:ln>
                <a:solidFill>
                  <a:srgbClr val="FFC000"/>
                </a:solidFill>
                <a:effectLst/>
                <a:uLnTx/>
                <a:uFillTx/>
                <a:latin typeface="Amazon Ember"/>
                <a:ea typeface="+mn-ea"/>
                <a:cs typeface="+mn-cs"/>
              </a:rPr>
              <a:t> : </a:t>
            </a:r>
            <a:r>
              <a:rPr kumimoji="0" lang="en-IE" sz="1800" b="0" i="0" u="none" strike="noStrike" kern="1200" cap="none" spc="0" normalizeH="0" baseline="0" noProof="0">
                <a:ln>
                  <a:noFill/>
                </a:ln>
                <a:solidFill>
                  <a:prstClr val="white"/>
                </a:solidFill>
                <a:effectLst/>
                <a:uLnTx/>
                <a:uFillTx/>
                <a:latin typeface="Amazon Ember"/>
                <a:ea typeface="+mn-ea"/>
                <a:cs typeface="+mn-cs"/>
              </a:rPr>
              <a:t>Taxonomic Equivalence Engine, community science and observations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a:ln>
                  <a:noFill/>
                </a:ln>
                <a:solidFill>
                  <a:prstClr val="white"/>
                </a:solidFill>
                <a:effectLst/>
                <a:uLnTx/>
                <a:uFillTx/>
                <a:latin typeface="Amazon Ember"/>
                <a:ea typeface="+mn-ea"/>
                <a:cs typeface="+mn-cs"/>
              </a:rPr>
              <a:t>          </a:t>
            </a:r>
            <a:r>
              <a:rPr kumimoji="0" lang="en-IE" sz="1800" b="0" i="0" u="none" strike="noStrike" kern="1200" cap="none" spc="0" normalizeH="0" baseline="0" noProof="0">
                <a:ln>
                  <a:noFill/>
                </a:ln>
                <a:solidFill>
                  <a:srgbClr val="FFC000"/>
                </a:solidFill>
                <a:effectLst/>
                <a:uLnTx/>
                <a:uFillTx/>
                <a:latin typeface="Amazon Ember"/>
                <a:ea typeface="+mn-ea"/>
                <a:cs typeface="+mn-cs"/>
              </a:rPr>
              <a:t>AWS Lambda : </a:t>
            </a:r>
            <a:r>
              <a:rPr kumimoji="0" lang="en-IE" sz="1800" b="0" i="0" u="none" strike="noStrike" kern="1200" cap="none" spc="0" normalizeH="0" baseline="0" noProof="0">
                <a:ln>
                  <a:noFill/>
                </a:ln>
                <a:solidFill>
                  <a:prstClr val="white"/>
                </a:solidFill>
                <a:effectLst/>
                <a:uLnTx/>
                <a:uFillTx/>
                <a:latin typeface="Amazon Ember"/>
                <a:ea typeface="+mn-ea"/>
                <a:cs typeface="+mn-cs"/>
              </a:rPr>
              <a:t>Audio file uploads and sample processing.</a:t>
            </a:r>
            <a:endParaRPr kumimoji="0" lang="en-GB"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a:ln>
                  <a:noFill/>
                </a:ln>
                <a:solidFill>
                  <a:prstClr val="white"/>
                </a:solidFill>
                <a:effectLst/>
                <a:uLnTx/>
                <a:uFillTx/>
                <a:latin typeface="Amazon Ember"/>
                <a:ea typeface="+mn-ea"/>
                <a:cs typeface="+mn-cs"/>
              </a:rPr>
              <a:t>          </a:t>
            </a:r>
            <a:r>
              <a:rPr kumimoji="0" lang="en-IE" sz="1800" b="0" i="0" u="none" strike="noStrike" kern="1200" cap="none" spc="0" normalizeH="0" baseline="0" noProof="0">
                <a:ln>
                  <a:noFill/>
                </a:ln>
                <a:solidFill>
                  <a:srgbClr val="FFC000"/>
                </a:solidFill>
                <a:effectLst/>
                <a:uLnTx/>
                <a:uFillTx/>
                <a:latin typeface="Amazon Ember"/>
                <a:ea typeface="+mn-ea"/>
                <a:cs typeface="+mn-cs"/>
              </a:rPr>
              <a:t>AWS Glue : </a:t>
            </a:r>
            <a:r>
              <a:rPr kumimoji="0" lang="en-IE" sz="1800" b="0" i="0" u="none" strike="noStrike" kern="1200" cap="none" spc="0" normalizeH="0" baseline="0" noProof="0">
                <a:ln>
                  <a:noFill/>
                </a:ln>
                <a:solidFill>
                  <a:prstClr val="white"/>
                </a:solidFill>
                <a:effectLst/>
                <a:uLnTx/>
                <a:uFillTx/>
                <a:latin typeface="Amazon Ember"/>
                <a:ea typeface="+mn-ea"/>
                <a:cs typeface="+mn-cs"/>
              </a:rPr>
              <a:t>Pipelines for data ingestion and integration from different sources.</a:t>
            </a:r>
            <a:endParaRPr kumimoji="0" lang="en-GB"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a:ln>
                  <a:noFill/>
                </a:ln>
                <a:solidFill>
                  <a:prstClr val="white"/>
                </a:solidFill>
                <a:effectLst/>
                <a:uLnTx/>
                <a:uFillTx/>
                <a:latin typeface="Amazon Ember"/>
                <a:ea typeface="+mn-ea"/>
                <a:cs typeface="+mn-cs"/>
              </a:rPr>
              <a:t>API for the Taxonomic Equivalence Engine </a:t>
            </a:r>
            <a:endParaRPr kumimoji="0" lang="en-GB"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a:ln>
                <a:noFill/>
              </a:ln>
              <a:solidFill>
                <a:prstClr val="white"/>
              </a:solidFill>
              <a:effectLst/>
              <a:uLnTx/>
              <a:uFillTx/>
              <a:latin typeface="Amazon Embe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a:ln>
                  <a:noFill/>
                </a:ln>
                <a:solidFill>
                  <a:prstClr val="white"/>
                </a:solidFill>
                <a:effectLst/>
                <a:uLnTx/>
                <a:uFillTx/>
                <a:latin typeface="Amazon Ember"/>
                <a:ea typeface="+mn-ea"/>
                <a:cs typeface="+mn-cs"/>
              </a:rPr>
              <a:t>Data model and API for raspberry pi devices </a:t>
            </a:r>
            <a:endParaRPr kumimoji="0" lang="en-US" sz="1800" b="0" i="0" u="none" strike="noStrike" kern="1200" cap="none" spc="0" normalizeH="0" baseline="0" noProof="0" err="1">
              <a:ln>
                <a:noFill/>
              </a:ln>
              <a:solidFill>
                <a:prstClr val="white"/>
              </a:solidFill>
              <a:effectLst/>
              <a:uLnTx/>
              <a:uFillTx/>
              <a:latin typeface="Amazon Ember"/>
              <a:ea typeface="+mn-ea"/>
              <a:cs typeface="+mn-cs"/>
            </a:endParaRPr>
          </a:p>
        </p:txBody>
      </p:sp>
      <p:pic>
        <p:nvPicPr>
          <p:cNvPr id="7" name="Picture 6">
            <a:extLst>
              <a:ext uri="{FF2B5EF4-FFF2-40B4-BE49-F238E27FC236}">
                <a16:creationId xmlns:a16="http://schemas.microsoft.com/office/drawing/2014/main" id="{F684B98F-5226-7A38-56BF-E3DF64AC114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8905" y="1714499"/>
            <a:ext cx="801694" cy="954959"/>
          </a:xfrm>
          <a:prstGeom prst="rect">
            <a:avLst/>
          </a:prstGeom>
        </p:spPr>
      </p:pic>
      <p:pic>
        <p:nvPicPr>
          <p:cNvPr id="20" name="Picture 19">
            <a:extLst>
              <a:ext uri="{FF2B5EF4-FFF2-40B4-BE49-F238E27FC236}">
                <a16:creationId xmlns:a16="http://schemas.microsoft.com/office/drawing/2014/main" id="{6F6C8FAC-0AAF-0A10-5EF4-ECE483FE09E9}"/>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9656" y="4752847"/>
            <a:ext cx="700943" cy="781308"/>
          </a:xfrm>
          <a:prstGeom prst="rect">
            <a:avLst/>
          </a:prstGeom>
        </p:spPr>
      </p:pic>
      <p:sp>
        <p:nvSpPr>
          <p:cNvPr id="21" name="Oval 20">
            <a:extLst>
              <a:ext uri="{FF2B5EF4-FFF2-40B4-BE49-F238E27FC236}">
                <a16:creationId xmlns:a16="http://schemas.microsoft.com/office/drawing/2014/main" id="{B73C20A5-4505-7B5A-49EA-9678346AF9A3}"/>
              </a:ext>
            </a:extLst>
          </p:cNvPr>
          <p:cNvSpPr/>
          <p:nvPr/>
        </p:nvSpPr>
        <p:spPr>
          <a:xfrm>
            <a:off x="442405" y="5200623"/>
            <a:ext cx="576271" cy="576271"/>
          </a:xfrm>
          <a:prstGeom prst="ellipse">
            <a:avLst/>
          </a:prstGeom>
          <a:solidFill>
            <a:schemeClr val="bg2"/>
          </a:solidFill>
          <a:ln w="158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52844" rtl="0" eaLnBrk="0" fontAlgn="base" latinLnBrk="0" hangingPunct="0">
              <a:lnSpc>
                <a:spcPct val="100000"/>
              </a:lnSpc>
              <a:spcBef>
                <a:spcPct val="0"/>
              </a:spcBef>
              <a:spcAft>
                <a:spcPct val="0"/>
              </a:spcAft>
              <a:buClrTx/>
              <a:buSzTx/>
              <a:buFontTx/>
              <a:buNone/>
              <a:tabLst/>
              <a:defRPr/>
            </a:pPr>
            <a:endParaRPr kumimoji="0" lang="en-US" sz="751" b="0" i="0" u="none" strike="noStrike" kern="1200" cap="none" spc="0" normalizeH="0" baseline="0" noProof="0">
              <a:ln>
                <a:noFill/>
              </a:ln>
              <a:solidFill>
                <a:srgbClr val="FFFFFF"/>
              </a:solidFill>
              <a:effectLst/>
              <a:uLnTx/>
              <a:uFillTx/>
              <a:latin typeface="Amazon Ember" panose="020B0603020204020204" pitchFamily="34" charset="0"/>
              <a:ea typeface="+mn-ea"/>
              <a:cs typeface="+mn-cs"/>
            </a:endParaRPr>
          </a:p>
        </p:txBody>
      </p:sp>
      <p:sp>
        <p:nvSpPr>
          <p:cNvPr id="22" name="Rectangle 21">
            <a:extLst>
              <a:ext uri="{FF2B5EF4-FFF2-40B4-BE49-F238E27FC236}">
                <a16:creationId xmlns:a16="http://schemas.microsoft.com/office/drawing/2014/main" id="{B81A7AFA-5B5E-C697-A4CF-3B858587C33C}"/>
              </a:ext>
            </a:extLst>
          </p:cNvPr>
          <p:cNvSpPr/>
          <p:nvPr/>
        </p:nvSpPr>
        <p:spPr>
          <a:xfrm>
            <a:off x="608167" y="5366502"/>
            <a:ext cx="231774" cy="153031"/>
          </a:xfrm>
          <a:prstGeom prst="rect">
            <a:avLst/>
          </a:prstGeom>
          <a:solidFill>
            <a:schemeClr val="bg2"/>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52844" rtl="0" eaLnBrk="0" fontAlgn="base" latinLnBrk="0" hangingPunct="0">
              <a:lnSpc>
                <a:spcPct val="100000"/>
              </a:lnSpc>
              <a:spcBef>
                <a:spcPct val="0"/>
              </a:spcBef>
              <a:spcAft>
                <a:spcPct val="0"/>
              </a:spcAft>
              <a:buClrTx/>
              <a:buSzTx/>
              <a:buFontTx/>
              <a:buNone/>
              <a:tabLst/>
              <a:defRPr/>
            </a:pPr>
            <a:endParaRPr kumimoji="0" lang="en-US" sz="751" b="0" i="0" u="none" strike="noStrike" kern="1200" cap="none" spc="0" normalizeH="0" baseline="0" noProof="0">
              <a:ln>
                <a:noFill/>
              </a:ln>
              <a:solidFill>
                <a:srgbClr val="FFFFFF"/>
              </a:solidFill>
              <a:effectLst/>
              <a:uLnTx/>
              <a:uFillTx/>
              <a:latin typeface="Amazon Ember" panose="020B0603020204020204" pitchFamily="34" charset="0"/>
              <a:ea typeface="+mn-ea"/>
              <a:cs typeface="+mn-cs"/>
            </a:endParaRPr>
          </a:p>
        </p:txBody>
      </p:sp>
      <p:sp>
        <p:nvSpPr>
          <p:cNvPr id="23" name="Rectangle 40">
            <a:extLst>
              <a:ext uri="{FF2B5EF4-FFF2-40B4-BE49-F238E27FC236}">
                <a16:creationId xmlns:a16="http://schemas.microsoft.com/office/drawing/2014/main" id="{F3C9D475-29C0-E4DC-FC62-9BFB0A52EDB6}"/>
              </a:ext>
            </a:extLst>
          </p:cNvPr>
          <p:cNvSpPr/>
          <p:nvPr/>
        </p:nvSpPr>
        <p:spPr>
          <a:xfrm>
            <a:off x="551016" y="5518903"/>
            <a:ext cx="339725" cy="89531"/>
          </a:xfrm>
          <a:custGeom>
            <a:avLst/>
            <a:gdLst>
              <a:gd name="connsiteX0" fmla="*/ 0 w 173831"/>
              <a:gd name="connsiteY0" fmla="*/ 0 h 64767"/>
              <a:gd name="connsiteX1" fmla="*/ 173831 w 173831"/>
              <a:gd name="connsiteY1" fmla="*/ 0 h 64767"/>
              <a:gd name="connsiteX2" fmla="*/ 173831 w 173831"/>
              <a:gd name="connsiteY2" fmla="*/ 64767 h 64767"/>
              <a:gd name="connsiteX3" fmla="*/ 0 w 173831"/>
              <a:gd name="connsiteY3" fmla="*/ 64767 h 64767"/>
              <a:gd name="connsiteX4" fmla="*/ 0 w 173831"/>
              <a:gd name="connsiteY4" fmla="*/ 0 h 64767"/>
              <a:gd name="connsiteX0" fmla="*/ 0 w 211931"/>
              <a:gd name="connsiteY0" fmla="*/ 0 h 67148"/>
              <a:gd name="connsiteX1" fmla="*/ 173831 w 211931"/>
              <a:gd name="connsiteY1" fmla="*/ 0 h 67148"/>
              <a:gd name="connsiteX2" fmla="*/ 211931 w 211931"/>
              <a:gd name="connsiteY2" fmla="*/ 67148 h 67148"/>
              <a:gd name="connsiteX3" fmla="*/ 0 w 211931"/>
              <a:gd name="connsiteY3" fmla="*/ 64767 h 67148"/>
              <a:gd name="connsiteX4" fmla="*/ 0 w 211931"/>
              <a:gd name="connsiteY4" fmla="*/ 0 h 67148"/>
              <a:gd name="connsiteX0" fmla="*/ 42863 w 254794"/>
              <a:gd name="connsiteY0" fmla="*/ 0 h 67148"/>
              <a:gd name="connsiteX1" fmla="*/ 216694 w 254794"/>
              <a:gd name="connsiteY1" fmla="*/ 0 h 67148"/>
              <a:gd name="connsiteX2" fmla="*/ 254794 w 254794"/>
              <a:gd name="connsiteY2" fmla="*/ 67148 h 67148"/>
              <a:gd name="connsiteX3" fmla="*/ 0 w 254794"/>
              <a:gd name="connsiteY3" fmla="*/ 67148 h 67148"/>
              <a:gd name="connsiteX4" fmla="*/ 42863 w 254794"/>
              <a:gd name="connsiteY4" fmla="*/ 0 h 6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94" h="67148">
                <a:moveTo>
                  <a:pt x="42863" y="0"/>
                </a:moveTo>
                <a:lnTo>
                  <a:pt x="216694" y="0"/>
                </a:lnTo>
                <a:lnTo>
                  <a:pt x="254794" y="67148"/>
                </a:lnTo>
                <a:lnTo>
                  <a:pt x="0" y="67148"/>
                </a:lnTo>
                <a:lnTo>
                  <a:pt x="42863" y="0"/>
                </a:lnTo>
                <a:close/>
              </a:path>
            </a:pathLst>
          </a:custGeom>
          <a:solidFill>
            <a:schemeClr val="bg2"/>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52844" rtl="0" eaLnBrk="0" fontAlgn="base" latinLnBrk="0" hangingPunct="0">
              <a:lnSpc>
                <a:spcPct val="100000"/>
              </a:lnSpc>
              <a:spcBef>
                <a:spcPct val="0"/>
              </a:spcBef>
              <a:spcAft>
                <a:spcPct val="0"/>
              </a:spcAft>
              <a:buClrTx/>
              <a:buSzTx/>
              <a:buFontTx/>
              <a:buNone/>
              <a:tabLst/>
              <a:defRPr/>
            </a:pPr>
            <a:endParaRPr kumimoji="0" lang="en-US" sz="751" b="0" i="0" u="none" strike="noStrike" kern="1200" cap="none" spc="0" normalizeH="0" baseline="0" noProof="0">
              <a:ln>
                <a:noFill/>
              </a:ln>
              <a:solidFill>
                <a:srgbClr val="FFFFFF"/>
              </a:solidFill>
              <a:effectLst/>
              <a:uLnTx/>
              <a:uFillTx/>
              <a:latin typeface="Amazon Ember" panose="020B0603020204020204" pitchFamily="34" charset="0"/>
              <a:ea typeface="+mn-ea"/>
              <a:cs typeface="+mn-cs"/>
            </a:endParaRPr>
          </a:p>
        </p:txBody>
      </p:sp>
      <p:pic>
        <p:nvPicPr>
          <p:cNvPr id="24" name="Graphic 23">
            <a:extLst>
              <a:ext uri="{FF2B5EF4-FFF2-40B4-BE49-F238E27FC236}">
                <a16:creationId xmlns:a16="http://schemas.microsoft.com/office/drawing/2014/main" id="{AD014D32-EB9A-27D0-0285-B9873EEC84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380" y="2994510"/>
            <a:ext cx="1269122" cy="1269122"/>
          </a:xfrm>
          <a:prstGeom prst="rect">
            <a:avLst/>
          </a:prstGeom>
        </p:spPr>
      </p:pic>
      <p:pic>
        <p:nvPicPr>
          <p:cNvPr id="25" name="Graphic 8">
            <a:extLst>
              <a:ext uri="{FF2B5EF4-FFF2-40B4-BE49-F238E27FC236}">
                <a16:creationId xmlns:a16="http://schemas.microsoft.com/office/drawing/2014/main" id="{7323679A-CB17-E215-C9DA-EF8364EF94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5824" y="1403322"/>
            <a:ext cx="472112" cy="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phic 7">
            <a:extLst>
              <a:ext uri="{FF2B5EF4-FFF2-40B4-BE49-F238E27FC236}">
                <a16:creationId xmlns:a16="http://schemas.microsoft.com/office/drawing/2014/main" id="{34DBF41B-6CFA-BCF5-E778-65C1352464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0114" y="2502668"/>
            <a:ext cx="472112" cy="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 6">
            <a:extLst>
              <a:ext uri="{FF2B5EF4-FFF2-40B4-BE49-F238E27FC236}">
                <a16:creationId xmlns:a16="http://schemas.microsoft.com/office/drawing/2014/main" id="{87CCFCCB-6A09-085D-A131-0D39A15863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0113" y="3345876"/>
            <a:ext cx="472113" cy="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3C51C0D9-27B0-37D3-E788-1A2ED1D44806}"/>
              </a:ext>
            </a:extLst>
          </p:cNvPr>
          <p:cNvSpPr/>
          <p:nvPr/>
        </p:nvSpPr>
        <p:spPr>
          <a:xfrm>
            <a:off x="595746" y="280219"/>
            <a:ext cx="3386319" cy="265471"/>
          </a:xfrm>
          <a:prstGeom prst="rect">
            <a:avLst/>
          </a:prstGeom>
          <a:solidFill>
            <a:srgbClr val="222E3E"/>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55468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6075FE-DEE6-FE5D-74B1-B5D617CEED0E}"/>
              </a:ext>
            </a:extLst>
          </p:cNvPr>
          <p:cNvSpPr/>
          <p:nvPr/>
        </p:nvSpPr>
        <p:spPr>
          <a:xfrm>
            <a:off x="10272946" y="5314787"/>
            <a:ext cx="879418" cy="276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D3413A0-EBAC-B213-3AEB-1DE687274557}"/>
              </a:ext>
            </a:extLst>
          </p:cNvPr>
          <p:cNvSpPr/>
          <p:nvPr/>
        </p:nvSpPr>
        <p:spPr>
          <a:xfrm>
            <a:off x="10370262" y="6244224"/>
            <a:ext cx="879418" cy="276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69F2B31-FCD9-87C6-EE11-7445C54584B9}"/>
              </a:ext>
            </a:extLst>
          </p:cNvPr>
          <p:cNvSpPr/>
          <p:nvPr/>
        </p:nvSpPr>
        <p:spPr>
          <a:xfrm>
            <a:off x="6365048" y="5918726"/>
            <a:ext cx="556839" cy="276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07A58CFF-A3FE-C37D-3B6E-21308205AF0D}"/>
              </a:ext>
            </a:extLst>
          </p:cNvPr>
          <p:cNvSpPr/>
          <p:nvPr/>
        </p:nvSpPr>
        <p:spPr>
          <a:xfrm>
            <a:off x="141402" y="6044665"/>
            <a:ext cx="810705" cy="65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2C7CC410-F867-B6AA-EC54-40C6C6DCD326}"/>
              </a:ext>
            </a:extLst>
          </p:cNvPr>
          <p:cNvSpPr txBox="1"/>
          <p:nvPr/>
        </p:nvSpPr>
        <p:spPr>
          <a:xfrm>
            <a:off x="546754" y="376553"/>
            <a:ext cx="6832242" cy="4312334"/>
          </a:xfrm>
          <a:prstGeom prst="rect">
            <a:avLst/>
          </a:prstGeom>
          <a:noFill/>
        </p:spPr>
        <p:txBody>
          <a:bodyPr wrap="square">
            <a:spAutoFit/>
          </a:bodyPr>
          <a:lstStyle/>
          <a:p>
            <a:pPr marR="0" lvl="0" algn="l" defTabSz="914400" rtl="0" eaLnBrk="1" fontAlgn="auto" latinLnBrk="0" hangingPunct="1">
              <a:lnSpc>
                <a:spcPct val="114000"/>
              </a:lnSpc>
              <a:spcBef>
                <a:spcPts val="1000"/>
              </a:spcBef>
              <a:spcAft>
                <a:spcPts val="1200"/>
              </a:spcAft>
              <a:buClrTx/>
              <a:buSzTx/>
              <a:tabLst/>
              <a:defRPr/>
            </a:pPr>
            <a:r>
              <a:rPr lang="en-GB" sz="3600" b="1">
                <a:latin typeface="Arial" panose="020B0604020202020204"/>
                <a:ea typeface="+mn-lt"/>
                <a:cs typeface="Segoe UI" panose="020B0502040204020203" pitchFamily="34" charset="0"/>
              </a:rPr>
              <a:t>Get involved!</a:t>
            </a:r>
          </a:p>
          <a:p>
            <a:pPr marL="285750" marR="0" lvl="0" indent="-285750" algn="l" defTabSz="914400" rtl="0" eaLnBrk="1" fontAlgn="auto" latinLnBrk="0" hangingPunct="1">
              <a:lnSpc>
                <a:spcPct val="114000"/>
              </a:lnSpc>
              <a:spcBef>
                <a:spcPts val="1000"/>
              </a:spcBef>
              <a:spcAft>
                <a:spcPts val="1200"/>
              </a:spcAft>
              <a:buClrTx/>
              <a:buSzTx/>
              <a:buFont typeface="System Font Regular"/>
              <a:buChar char="•"/>
              <a:tabLst/>
              <a:defRPr/>
            </a:pPr>
            <a:r>
              <a:rPr lang="en-GB" sz="2800">
                <a:latin typeface="Arial" panose="020B0604020202020204"/>
                <a:ea typeface="+mn-lt"/>
                <a:cs typeface="Segoe UI" panose="020B0502040204020203" pitchFamily="34" charset="0"/>
              </a:rPr>
              <a:t>Visit our new gardens (from late July)</a:t>
            </a:r>
          </a:p>
          <a:p>
            <a:pPr marL="285750" marR="0" lvl="0" indent="-285750" algn="l" defTabSz="914400" rtl="0" eaLnBrk="1" fontAlgn="auto" latinLnBrk="0" hangingPunct="1">
              <a:lnSpc>
                <a:spcPct val="114000"/>
              </a:lnSpc>
              <a:spcBef>
                <a:spcPts val="1000"/>
              </a:spcBef>
              <a:spcAft>
                <a:spcPts val="1200"/>
              </a:spcAft>
              <a:buClrTx/>
              <a:buSzTx/>
              <a:buFont typeface="System Font Regular"/>
              <a:buChar char="•"/>
              <a:tabLst/>
              <a:defRPr/>
            </a:pPr>
            <a:r>
              <a:rPr kumimoji="0" lang="en-GB" sz="2800" b="0" i="0" u="none" strike="noStrike" kern="1200" cap="none" spc="0" normalizeH="0" baseline="0" noProof="0">
                <a:ln>
                  <a:noFill/>
                </a:ln>
                <a:effectLst/>
                <a:uLnTx/>
                <a:uFillTx/>
                <a:latin typeface="Arial" panose="020B0604020202020204"/>
                <a:ea typeface="+mn-lt"/>
                <a:cs typeface="Segoe UI" panose="020B0502040204020203" pitchFamily="34" charset="0"/>
              </a:rPr>
              <a:t>Test your tech at our site</a:t>
            </a:r>
          </a:p>
          <a:p>
            <a:pPr marL="285750" marR="0" lvl="0" indent="-285750" algn="l" defTabSz="914400" rtl="0" eaLnBrk="1" fontAlgn="auto" latinLnBrk="0" hangingPunct="1">
              <a:lnSpc>
                <a:spcPct val="114000"/>
              </a:lnSpc>
              <a:spcBef>
                <a:spcPts val="1000"/>
              </a:spcBef>
              <a:spcAft>
                <a:spcPts val="1200"/>
              </a:spcAft>
              <a:buClrTx/>
              <a:buSzTx/>
              <a:buFont typeface="System Font Regular"/>
              <a:buChar char="•"/>
              <a:tabLst/>
              <a:defRPr/>
            </a:pPr>
            <a:r>
              <a:rPr lang="en-GB" sz="2800">
                <a:latin typeface="Arial" panose="020B0604020202020204"/>
                <a:ea typeface="+mn-lt"/>
                <a:cs typeface="Segoe UI" panose="020B0502040204020203" pitchFamily="34" charset="0"/>
              </a:rPr>
              <a:t>Participate in Nature Overheard</a:t>
            </a:r>
          </a:p>
          <a:p>
            <a:pPr marL="285750" indent="-285750">
              <a:lnSpc>
                <a:spcPct val="114000"/>
              </a:lnSpc>
              <a:spcBef>
                <a:spcPts val="1000"/>
              </a:spcBef>
              <a:buFont typeface="System Font Regular"/>
              <a:buChar char="•"/>
              <a:defRPr/>
            </a:pPr>
            <a:r>
              <a:rPr lang="en-GB" sz="2800">
                <a:latin typeface="Arial" panose="020B0604020202020204"/>
                <a:ea typeface="+mn-lt"/>
                <a:cs typeface="Segoe UI" panose="020B0502040204020203" pitchFamily="34" charset="0"/>
              </a:rPr>
              <a:t>Join our new Urban Nature Network </a:t>
            </a:r>
            <a:r>
              <a:rPr kumimoji="0" lang="en-GB" sz="2600" b="0" i="0" u="none" strike="noStrike" kern="1200" cap="none" spc="0" normalizeH="0" baseline="0" noProof="0">
                <a:ln>
                  <a:noFill/>
                </a:ln>
                <a:solidFill>
                  <a:prstClr val="black"/>
                </a:solidFill>
                <a:effectLst/>
                <a:uLnTx/>
                <a:uFillTx/>
                <a:latin typeface="Arial" panose="020B0604020202020204"/>
                <a:ea typeface="+mn-ea"/>
                <a:cs typeface="+mn-cs"/>
              </a:rPr>
              <a:t>https://the-urban-nature-network.mn.co/</a:t>
            </a:r>
          </a:p>
        </p:txBody>
      </p:sp>
      <p:pic>
        <p:nvPicPr>
          <p:cNvPr id="5" name="Picture 4" descr="A group of people looking at a plant&#10;&#10;Description automatically generated">
            <a:extLst>
              <a:ext uri="{FF2B5EF4-FFF2-40B4-BE49-F238E27FC236}">
                <a16:creationId xmlns:a16="http://schemas.microsoft.com/office/drawing/2014/main" id="{4AE64B00-3601-AD97-ACBD-01B6B7731BE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7517860" y="3313611"/>
            <a:ext cx="4674139" cy="3544390"/>
          </a:xfrm>
          <a:prstGeom prst="rect">
            <a:avLst/>
          </a:prstGeom>
        </p:spPr>
      </p:pic>
      <p:pic>
        <p:nvPicPr>
          <p:cNvPr id="10" name="Picture 9" descr="A person looking at a phone&#10;&#10;Description automatically generated">
            <a:extLst>
              <a:ext uri="{FF2B5EF4-FFF2-40B4-BE49-F238E27FC236}">
                <a16:creationId xmlns:a16="http://schemas.microsoft.com/office/drawing/2014/main" id="{BEFF3A1A-45F8-22A8-5479-E7A9FF07CBF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517861" y="17849"/>
            <a:ext cx="4674138" cy="3313610"/>
          </a:xfrm>
          <a:prstGeom prst="rect">
            <a:avLst/>
          </a:prstGeom>
        </p:spPr>
      </p:pic>
    </p:spTree>
    <p:extLst>
      <p:ext uri="{BB962C8B-B14F-4D97-AF65-F5344CB8AC3E}">
        <p14:creationId xmlns:p14="http://schemas.microsoft.com/office/powerpoint/2010/main" val="38726608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B7AACF3-7254-CA08-E8FA-3348B277F0F5}"/>
              </a:ext>
            </a:extLst>
          </p:cNvPr>
          <p:cNvSpPr txBox="1">
            <a:spLocks/>
          </p:cNvSpPr>
          <p:nvPr/>
        </p:nvSpPr>
        <p:spPr>
          <a:xfrm>
            <a:off x="7303168" y="4068670"/>
            <a:ext cx="3609474" cy="1655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200">
                <a:latin typeface="Arial" panose="020B0604020202020204" pitchFamily="34" charset="0"/>
                <a:ea typeface="Amazon Ember Heavy" panose="020B0803020204020204" pitchFamily="34" charset="0"/>
                <a:cs typeface="Arial" panose="020B0604020202020204" pitchFamily="34" charset="0"/>
              </a:rPr>
              <a:t>j.tweddle@nhm.ac.uk</a:t>
            </a:r>
          </a:p>
          <a:p>
            <a:r>
              <a:rPr lang="en-GB" sz="2200">
                <a:latin typeface="Arial" panose="020B0604020202020204" pitchFamily="34" charset="0"/>
                <a:ea typeface="Amazon Ember Heavy" panose="020B0803020204020204" pitchFamily="34" charset="0"/>
                <a:cs typeface="Arial" panose="020B0604020202020204" pitchFamily="34" charset="0"/>
              </a:rPr>
              <a:t>edward.baker@nhm.ac.uk</a:t>
            </a:r>
          </a:p>
          <a:p>
            <a:endParaRPr lang="en-GB" sz="2200">
              <a:latin typeface="Arial" panose="020B0604020202020204" pitchFamily="34" charset="0"/>
              <a:ea typeface="Amazon Ember Heavy" panose="020B08030202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E4236BB-17EA-07C0-5B2B-3EEE634064C7}"/>
              </a:ext>
            </a:extLst>
          </p:cNvPr>
          <p:cNvSpPr txBox="1"/>
          <p:nvPr/>
        </p:nvSpPr>
        <p:spPr>
          <a:xfrm>
            <a:off x="7099383" y="973449"/>
            <a:ext cx="4017044" cy="1815882"/>
          </a:xfrm>
          <a:prstGeom prst="rect">
            <a:avLst/>
          </a:prstGeom>
          <a:noFill/>
        </p:spPr>
        <p:txBody>
          <a:bodyPr wrap="square">
            <a:spAutoFit/>
          </a:bodyPr>
          <a:lstStyle/>
          <a:p>
            <a:pPr marL="0" indent="0" algn="ctr">
              <a:spcBef>
                <a:spcPts val="0"/>
              </a:spcBef>
              <a:buFont typeface="Arial" panose="020B0604020202020204" pitchFamily="34" charset="0"/>
              <a:buNone/>
            </a:pPr>
            <a:r>
              <a:rPr lang="en-GB" sz="2800" i="1">
                <a:latin typeface="Elysio Light" panose="00000400000000000000" pitchFamily="50" charset="0"/>
              </a:rPr>
              <a:t>“The future of the natural world, on which we all depend, is in our hands”</a:t>
            </a:r>
          </a:p>
          <a:p>
            <a:pPr marL="0" indent="0" algn="ctr">
              <a:spcBef>
                <a:spcPts val="0"/>
              </a:spcBef>
              <a:buFont typeface="Arial" panose="020B0604020202020204" pitchFamily="34" charset="0"/>
              <a:buNone/>
            </a:pPr>
            <a:r>
              <a:rPr lang="en-GB" sz="2800" b="1">
                <a:latin typeface="Elysio-Regular" panose="00000500000000000000" pitchFamily="50" charset="0"/>
              </a:rPr>
              <a:t>Sir David Attenborough</a:t>
            </a:r>
          </a:p>
        </p:txBody>
      </p:sp>
      <p:pic>
        <p:nvPicPr>
          <p:cNvPr id="5" name="Picture 4" descr="A close-up of a document&#10;&#10;Description automatically generated">
            <a:extLst>
              <a:ext uri="{FF2B5EF4-FFF2-40B4-BE49-F238E27FC236}">
                <a16:creationId xmlns:a16="http://schemas.microsoft.com/office/drawing/2014/main" id="{FA406E82-7CEA-1FB5-1B9C-951F93C88F4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0495" y="436"/>
            <a:ext cx="5296653" cy="6861530"/>
          </a:xfrm>
          <a:prstGeom prst="rect">
            <a:avLst/>
          </a:prstGeom>
        </p:spPr>
      </p:pic>
      <p:pic>
        <p:nvPicPr>
          <p:cNvPr id="8" name="Picture 7" descr="A yellow rectangular object with black text&#10;&#10;Description automatically generated">
            <a:extLst>
              <a:ext uri="{FF2B5EF4-FFF2-40B4-BE49-F238E27FC236}">
                <a16:creationId xmlns:a16="http://schemas.microsoft.com/office/drawing/2014/main" id="{D54C8F4B-58C2-B9A1-4E18-8F61F4244819}"/>
              </a:ext>
            </a:extLst>
          </p:cNvPr>
          <p:cNvPicPr>
            <a:picLocks noChangeAspect="1"/>
          </p:cNvPicPr>
          <p:nvPr/>
        </p:nvPicPr>
        <p:blipFill rotWithShape="1">
          <a:blip r:embed="rId4">
            <a:extLst>
              <a:ext uri="{28A0092B-C50C-407E-A947-70E740481C1C}">
                <a14:useLocalDpi xmlns:a14="http://schemas.microsoft.com/office/drawing/2010/main" val="0"/>
              </a:ext>
            </a:extLst>
          </a:blip>
          <a:srcRect l="-389"/>
          <a:stretch/>
        </p:blipFill>
        <p:spPr>
          <a:xfrm>
            <a:off x="-92745" y="0"/>
            <a:ext cx="6088261" cy="6863737"/>
          </a:xfrm>
          <a:prstGeom prst="rect">
            <a:avLst/>
          </a:prstGeom>
        </p:spPr>
      </p:pic>
    </p:spTree>
    <p:extLst>
      <p:ext uri="{BB962C8B-B14F-4D97-AF65-F5344CB8AC3E}">
        <p14:creationId xmlns:p14="http://schemas.microsoft.com/office/powerpoint/2010/main" val="28024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ee on a flower&#10;&#10;Description automatically generated">
            <a:extLst>
              <a:ext uri="{FF2B5EF4-FFF2-40B4-BE49-F238E27FC236}">
                <a16:creationId xmlns:a16="http://schemas.microsoft.com/office/drawing/2014/main" id="{DFCC947A-BE2E-0DF8-69C4-3325B0BC4CE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227517" cy="6858000"/>
          </a:xfrm>
          <a:prstGeom prst="rect">
            <a:avLst/>
          </a:prstGeom>
        </p:spPr>
      </p:pic>
      <p:sp>
        <p:nvSpPr>
          <p:cNvPr id="3" name="Content Placeholder 2">
            <a:extLst>
              <a:ext uri="{FF2B5EF4-FFF2-40B4-BE49-F238E27FC236}">
                <a16:creationId xmlns:a16="http://schemas.microsoft.com/office/drawing/2014/main" id="{67CB1FFE-CAA7-FD08-8180-E824A98174BB}"/>
              </a:ext>
            </a:extLst>
          </p:cNvPr>
          <p:cNvSpPr txBox="1">
            <a:spLocks/>
          </p:cNvSpPr>
          <p:nvPr/>
        </p:nvSpPr>
        <p:spPr>
          <a:xfrm>
            <a:off x="842212" y="394295"/>
            <a:ext cx="10467472" cy="14908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white"/>
                </a:solidFill>
                <a:effectLst/>
                <a:highlight>
                  <a:srgbClr val="000000"/>
                </a:highlight>
                <a:uLnTx/>
                <a:uFillTx/>
                <a:latin typeface="Arial" panose="020B0604020202020204" pitchFamily="34" charset="0"/>
                <a:cs typeface="Arial" panose="020B0604020202020204" pitchFamily="34" charset="0"/>
              </a:rPr>
              <a:t>How can we work with our audiences and partners to progress evidence-led recovery of the UK’s nature?</a:t>
            </a:r>
          </a:p>
        </p:txBody>
      </p:sp>
      <p:sp>
        <p:nvSpPr>
          <p:cNvPr id="4" name="Content Placeholder 2">
            <a:extLst>
              <a:ext uri="{FF2B5EF4-FFF2-40B4-BE49-F238E27FC236}">
                <a16:creationId xmlns:a16="http://schemas.microsoft.com/office/drawing/2014/main" id="{7B767CDB-844F-B14A-B37A-465E9CF135DC}"/>
              </a:ext>
            </a:extLst>
          </p:cNvPr>
          <p:cNvSpPr txBox="1">
            <a:spLocks/>
          </p:cNvSpPr>
          <p:nvPr/>
        </p:nvSpPr>
        <p:spPr>
          <a:xfrm>
            <a:off x="862264" y="5747084"/>
            <a:ext cx="10467472" cy="7166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white"/>
                </a:solidFill>
                <a:effectLst/>
                <a:highlight>
                  <a:srgbClr val="000000"/>
                </a:highlight>
                <a:uLnTx/>
                <a:uFillTx/>
                <a:latin typeface="Arial" panose="020B0604020202020204" pitchFamily="34" charset="0"/>
                <a:cs typeface="Arial" panose="020B0604020202020204" pitchFamily="34" charset="0"/>
              </a:rPr>
              <a:t>Nature Tech is fundamental to our approach</a:t>
            </a:r>
          </a:p>
        </p:txBody>
      </p:sp>
    </p:spTree>
    <p:extLst>
      <p:ext uri="{BB962C8B-B14F-4D97-AF65-F5344CB8AC3E}">
        <p14:creationId xmlns:p14="http://schemas.microsoft.com/office/powerpoint/2010/main" val="169423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Black text on a white background&#10;&#10;Description automatically generated with medium confidence">
            <a:extLst>
              <a:ext uri="{FF2B5EF4-FFF2-40B4-BE49-F238E27FC236}">
                <a16:creationId xmlns:a16="http://schemas.microsoft.com/office/drawing/2014/main" id="{661524E1-B364-A956-C1AE-28D44DD3B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43" y="1735693"/>
            <a:ext cx="3204498" cy="3012226"/>
          </a:xfrm>
          <a:prstGeom prst="rect">
            <a:avLst/>
          </a:prstGeom>
        </p:spPr>
      </p:pic>
      <p:cxnSp>
        <p:nvCxnSpPr>
          <p:cNvPr id="27" name="Straight Connector 2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font, graphics, graphic design, logo&#10;&#10;Description automatically generated">
            <a:extLst>
              <a:ext uri="{FF2B5EF4-FFF2-40B4-BE49-F238E27FC236}">
                <a16:creationId xmlns:a16="http://schemas.microsoft.com/office/drawing/2014/main" id="{3650509D-2102-77FF-601A-9221951BB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9788" y="2424012"/>
            <a:ext cx="2679968" cy="2009975"/>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E1D4AC20-1EBF-B0B1-D917-DB87535F7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928" y="2415838"/>
            <a:ext cx="3367533" cy="1704217"/>
          </a:xfrm>
          <a:prstGeom prst="rect">
            <a:avLst/>
          </a:prstGeom>
        </p:spPr>
      </p:pic>
    </p:spTree>
    <p:extLst>
      <p:ext uri="{BB962C8B-B14F-4D97-AF65-F5344CB8AC3E}">
        <p14:creationId xmlns:p14="http://schemas.microsoft.com/office/powerpoint/2010/main" val="77431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E087531E-48C0-F957-E1D0-45E11D37C0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46C3-181E-42AF-88D6-2D408221E3D0}" type="slidenum">
              <a:rPr kumimoji="0" lang="en-GB" sz="8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97FC7D2B-C583-4ADF-6CC1-72D60AE4EC4E}"/>
              </a:ext>
            </a:extLst>
          </p:cNvPr>
          <p:cNvGrpSpPr/>
          <p:nvPr/>
        </p:nvGrpSpPr>
        <p:grpSpPr>
          <a:xfrm>
            <a:off x="8159448" y="6357692"/>
            <a:ext cx="3461495" cy="123111"/>
            <a:chOff x="8159448" y="6357692"/>
            <a:chExt cx="3461495" cy="123111"/>
          </a:xfrm>
        </p:grpSpPr>
        <p:sp>
          <p:nvSpPr>
            <p:cNvPr id="12" name="object 82">
              <a:extLst>
                <a:ext uri="{FF2B5EF4-FFF2-40B4-BE49-F238E27FC236}">
                  <a16:creationId xmlns:a16="http://schemas.microsoft.com/office/drawing/2014/main" id="{A308286A-E499-8DD5-A4C0-78687AAD2942}"/>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800" cap="none" spc="0" normalizeH="0" baseline="0" noProof="0">
                  <a:ln>
                    <a:noFill/>
                  </a:ln>
                  <a:solidFill>
                    <a:prstClr val="white"/>
                  </a:solidFill>
                  <a:effectLst/>
                  <a:uLnTx/>
                  <a:uFillTx/>
                  <a:latin typeface="Aptos" panose="02110004020202020204"/>
                  <a:ea typeface="+mn-ea"/>
                  <a:cs typeface="+mn-cs"/>
                </a:rPr>
                <a:t>CONFIDENTIAL</a:t>
              </a:r>
            </a:p>
          </p:txBody>
        </p:sp>
        <p:sp>
          <p:nvSpPr>
            <p:cNvPr id="13" name="object 83">
              <a:extLst>
                <a:ext uri="{FF2B5EF4-FFF2-40B4-BE49-F238E27FC236}">
                  <a16:creationId xmlns:a16="http://schemas.microsoft.com/office/drawing/2014/main" id="{0EDEC25D-289B-C2E0-DFE9-2CB30ABD4C78}"/>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800" cap="none" spc="0" normalizeH="0" baseline="0" noProof="0">
                  <a:ln>
                    <a:noFill/>
                  </a:ln>
                  <a:solidFill>
                    <a:prstClr val="white"/>
                  </a:solidFill>
                  <a:effectLst/>
                  <a:uLnTx/>
                  <a:uFillTx/>
                  <a:latin typeface="Aptos" panose="02110004020202020204"/>
                  <a:ea typeface="+mn-ea"/>
                  <a:cs typeface="+mn-cs"/>
                </a:rPr>
                <a:t>© The Trustees of the Natural History Museum, London</a:t>
              </a:r>
            </a:p>
          </p:txBody>
        </p:sp>
      </p:grpSp>
      <p:sp>
        <p:nvSpPr>
          <p:cNvPr id="5" name="Text Placeholder 1">
            <a:extLst>
              <a:ext uri="{FF2B5EF4-FFF2-40B4-BE49-F238E27FC236}">
                <a16:creationId xmlns:a16="http://schemas.microsoft.com/office/drawing/2014/main" id="{F04D5B88-9772-CCED-05CA-D6D4B31009C3}"/>
              </a:ext>
            </a:extLst>
          </p:cNvPr>
          <p:cNvSpPr txBox="1">
            <a:spLocks/>
          </p:cNvSpPr>
          <p:nvPr/>
        </p:nvSpPr>
        <p:spPr>
          <a:xfrm>
            <a:off x="527778" y="753710"/>
            <a:ext cx="5568222" cy="4373563"/>
          </a:xfrm>
          <a:prstGeom prst="rect">
            <a:avLst/>
          </a:prstGeom>
        </p:spPr>
        <p:txBody>
          <a:bodyPr vert="horz" lIns="0" tIns="0" rIns="0" bIns="0" rtlCol="0" anchor="t">
            <a:noAutofit/>
          </a:bodyPr>
          <a:lstStyle>
            <a:lvl1pPr marL="342000" indent="-342000" algn="l" defTabSz="914400" rtl="0" eaLnBrk="1" latinLnBrk="0" hangingPunct="1">
              <a:lnSpc>
                <a:spcPct val="114000"/>
              </a:lnSpc>
              <a:spcBef>
                <a:spcPts val="1000"/>
              </a:spcBef>
              <a:buFont typeface="System Font Regular"/>
              <a:buNone/>
              <a:tabLst/>
              <a:defRPr sz="1800" kern="1200">
                <a:solidFill>
                  <a:schemeClr val="tx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b="0" i="0" kern="1200">
                <a:solidFill>
                  <a:schemeClr val="tx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b="0" i="0" kern="1200">
                <a:solidFill>
                  <a:schemeClr val="tx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1800"/>
              </a:spcAft>
              <a:buClrTx/>
              <a:buSzTx/>
              <a:buFont typeface="System Font Regular"/>
              <a:buNone/>
              <a:tabLst/>
              <a:defRPr/>
            </a:pPr>
            <a:r>
              <a:rPr lang="en-GB" sz="3000">
                <a:latin typeface="Arial" panose="020B0604020202020204" pitchFamily="34" charset="0"/>
                <a:ea typeface="Amazon Ember Cd RC" panose="020B0606020204020204" pitchFamily="34" charset="0"/>
                <a:cs typeface="Arial" panose="020B0604020202020204" pitchFamily="34" charset="0"/>
              </a:rPr>
              <a:t>92% of UK population predicted to be urban by 2030.</a:t>
            </a:r>
          </a:p>
          <a:p>
            <a:pPr marL="0" marR="0" lvl="0" indent="0" algn="l" defTabSz="914400" rtl="0" eaLnBrk="1" fontAlgn="auto" latinLnBrk="0" hangingPunct="1">
              <a:lnSpc>
                <a:spcPct val="114000"/>
              </a:lnSpc>
              <a:spcBef>
                <a:spcPts val="1000"/>
              </a:spcBef>
              <a:spcAft>
                <a:spcPts val="1800"/>
              </a:spcAft>
              <a:buClrTx/>
              <a:buSzTx/>
              <a:buFont typeface="System Font Regular"/>
              <a:buNone/>
              <a:tabLst/>
              <a:defRPr/>
            </a:pPr>
            <a:r>
              <a:rPr lang="en-GB" sz="3000">
                <a:solidFill>
                  <a:prstClr val="black"/>
                </a:solidFill>
                <a:latin typeface="Arial" panose="020B0604020202020204" pitchFamily="34" charset="0"/>
                <a:cs typeface="Arial" panose="020B0604020202020204" pitchFamily="34" charset="0"/>
              </a:rPr>
              <a:t>Creating a</a:t>
            </a:r>
            <a:r>
              <a:rPr kumimoji="0" lang="en-GB"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new </a:t>
            </a:r>
            <a:r>
              <a:rPr lang="en-GB" sz="3000">
                <a:solidFill>
                  <a:prstClr val="black"/>
                </a:solidFill>
                <a:latin typeface="Arial" panose="020B0604020202020204" pitchFamily="34" charset="0"/>
                <a:cs typeface="Arial" panose="020B0604020202020204" pitchFamily="34" charset="0"/>
              </a:rPr>
              <a:t>m</a:t>
            </a:r>
            <a:r>
              <a:rPr kumimoji="0" lang="en-GB" sz="30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ovement</a:t>
            </a:r>
            <a:r>
              <a:rPr kumimoji="0" lang="en-GB"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of people and communities </a:t>
            </a:r>
            <a:r>
              <a:rPr lang="en-GB" sz="3000">
                <a:solidFill>
                  <a:prstClr val="black"/>
                </a:solidFill>
                <a:latin typeface="Arial" panose="020B0604020202020204" pitchFamily="34" charset="0"/>
                <a:cs typeface="Arial" panose="020B0604020202020204" pitchFamily="34" charset="0"/>
              </a:rPr>
              <a:t>that have the </a:t>
            </a:r>
            <a:r>
              <a:rPr kumimoji="0" lang="en-GB"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agency to take data- informed action for urban nature.</a:t>
            </a:r>
          </a:p>
          <a:p>
            <a:pPr marL="0" indent="0">
              <a:spcAft>
                <a:spcPts val="1800"/>
              </a:spcAft>
              <a:defRPr/>
            </a:pPr>
            <a:r>
              <a:rPr lang="en-GB" sz="3000">
                <a:latin typeface="Arial"/>
                <a:cs typeface="Arial"/>
              </a:rPr>
              <a:t>It’s not too late to help the nature on your doorstep. </a:t>
            </a:r>
          </a:p>
          <a:p>
            <a:pPr marL="0" marR="0" lvl="0" indent="0" algn="l" defTabSz="914400" rtl="0" eaLnBrk="1" fontAlgn="auto" latinLnBrk="0" hangingPunct="1">
              <a:lnSpc>
                <a:spcPct val="114000"/>
              </a:lnSpc>
              <a:spcBef>
                <a:spcPts val="1000"/>
              </a:spcBef>
              <a:spcAft>
                <a:spcPts val="1800"/>
              </a:spcAft>
              <a:buClrTx/>
              <a:buSzTx/>
              <a:buFont typeface="System Font Regular"/>
              <a:buNone/>
              <a:tabLst/>
              <a:defRPr/>
            </a:pPr>
            <a:endParaRPr kumimoji="0" lang="en-GB" sz="3000" b="0" i="0" u="none" strike="noStrike" kern="1200" cap="none" spc="0" normalizeH="0" baseline="0" noProof="0">
              <a:ln>
                <a:noFill/>
              </a:ln>
              <a:solidFill>
                <a:prstClr val="black"/>
              </a:solidFill>
              <a:effectLst/>
              <a:uLnTx/>
              <a:uFillTx/>
              <a:latin typeface="Arial"/>
              <a:ea typeface="+mn-ea"/>
              <a:cs typeface="Arial"/>
            </a:endParaRPr>
          </a:p>
        </p:txBody>
      </p:sp>
      <p:pic>
        <p:nvPicPr>
          <p:cNvPr id="3" name="Picture 2" descr="A child holding a flower&#10;&#10;Description automatically generated">
            <a:extLst>
              <a:ext uri="{FF2B5EF4-FFF2-40B4-BE49-F238E27FC236}">
                <a16:creationId xmlns:a16="http://schemas.microsoft.com/office/drawing/2014/main" id="{59178596-128D-07C8-8B39-7426F97D277B}"/>
              </a:ext>
            </a:extLst>
          </p:cNvPr>
          <p:cNvPicPr>
            <a:picLocks noChangeAspect="1"/>
          </p:cNvPicPr>
          <p:nvPr/>
        </p:nvPicPr>
        <p:blipFill rotWithShape="1">
          <a:blip r:embed="rId3">
            <a:extLst>
              <a:ext uri="{28A0092B-C50C-407E-A947-70E740481C1C}">
                <a14:useLocalDpi xmlns:a14="http://schemas.microsoft.com/office/drawing/2010/main" val="0"/>
              </a:ext>
            </a:extLst>
          </a:blip>
          <a:srcRect r="-129" b="-143"/>
          <a:stretch/>
        </p:blipFill>
        <p:spPr>
          <a:xfrm>
            <a:off x="6356900" y="634388"/>
            <a:ext cx="5512299" cy="5247797"/>
          </a:xfrm>
          <a:prstGeom prst="rect">
            <a:avLst/>
          </a:prstGeom>
        </p:spPr>
      </p:pic>
    </p:spTree>
    <p:extLst>
      <p:ext uri="{BB962C8B-B14F-4D97-AF65-F5344CB8AC3E}">
        <p14:creationId xmlns:p14="http://schemas.microsoft.com/office/powerpoint/2010/main" val="7484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F05BFC-D996-2D46-35BF-7457C77DDE65}"/>
              </a:ext>
            </a:extLst>
          </p:cNvPr>
          <p:cNvSpPr/>
          <p:nvPr/>
        </p:nvSpPr>
        <p:spPr>
          <a:xfrm>
            <a:off x="141985" y="6124353"/>
            <a:ext cx="856757" cy="73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64EC8637-4E80-B446-D4E6-B57C0D90AB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46C3-181E-42AF-88D6-2D408221E3D0}" type="slidenum">
              <a:rPr kumimoji="0" lang="en-GB" sz="8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AutoShape 2">
            <a:extLst>
              <a:ext uri="{FF2B5EF4-FFF2-40B4-BE49-F238E27FC236}">
                <a16:creationId xmlns:a16="http://schemas.microsoft.com/office/drawing/2014/main" id="{B1BBD7E1-E2D2-68C5-A013-CED9D6CEDF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AutoShape 4">
            <a:extLst>
              <a:ext uri="{FF2B5EF4-FFF2-40B4-BE49-F238E27FC236}">
                <a16:creationId xmlns:a16="http://schemas.microsoft.com/office/drawing/2014/main" id="{D8D3DE68-5C90-7044-84F2-30688816A24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428493ED-0D6C-9907-1F18-CABEAF8FB2B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6000" y="651258"/>
            <a:ext cx="5773200" cy="5005125"/>
          </a:xfrm>
          <a:prstGeom prst="rect">
            <a:avLst/>
          </a:prstGeom>
        </p:spPr>
      </p:pic>
      <p:sp>
        <p:nvSpPr>
          <p:cNvPr id="5" name="TextBox 4">
            <a:extLst>
              <a:ext uri="{FF2B5EF4-FFF2-40B4-BE49-F238E27FC236}">
                <a16:creationId xmlns:a16="http://schemas.microsoft.com/office/drawing/2014/main" id="{465BC7FC-4ECC-EAE6-F085-53075E94A378}"/>
              </a:ext>
            </a:extLst>
          </p:cNvPr>
          <p:cNvSpPr txBox="1"/>
          <p:nvPr/>
        </p:nvSpPr>
        <p:spPr>
          <a:xfrm>
            <a:off x="531366" y="812001"/>
            <a:ext cx="5336034" cy="4401205"/>
          </a:xfrm>
          <a:prstGeom prst="rect">
            <a:avLst/>
          </a:prstGeom>
          <a:noFill/>
        </p:spPr>
        <p:txBody>
          <a:bodyPr wrap="square">
            <a:spAutoFit/>
          </a:bodyPr>
          <a:lstStyle/>
          <a:p>
            <a:pPr marL="285750" indent="-285750">
              <a:spcAft>
                <a:spcPts val="2400"/>
              </a:spcAft>
              <a:buFont typeface="Arial" panose="020B0604020202020204" pitchFamily="34" charset="0"/>
              <a:buChar char="•"/>
            </a:pPr>
            <a:r>
              <a:rPr lang="en-GB" sz="3000"/>
              <a:t>Connecting people to nature, building green skills</a:t>
            </a:r>
          </a:p>
          <a:p>
            <a:pPr marL="285750" indent="-285750">
              <a:spcAft>
                <a:spcPts val="2400"/>
              </a:spcAft>
              <a:buFont typeface="Arial" panose="020B0604020202020204" pitchFamily="34" charset="0"/>
              <a:buChar char="•"/>
            </a:pPr>
            <a:r>
              <a:rPr lang="en-GB" sz="3000"/>
              <a:t>Developing scientific tools, data and skills to monitor and enhance urban nature</a:t>
            </a:r>
          </a:p>
          <a:p>
            <a:pPr marL="285750" indent="-285750">
              <a:spcAft>
                <a:spcPts val="2400"/>
              </a:spcAft>
              <a:buFont typeface="Arial" panose="020B0604020202020204" pitchFamily="34" charset="0"/>
              <a:buChar char="•"/>
            </a:pPr>
            <a:r>
              <a:rPr lang="en-GB" sz="3000"/>
              <a:t>Transforming the Museum’s five-acre gardens into a biologically diverse living lab</a:t>
            </a:r>
          </a:p>
        </p:txBody>
      </p:sp>
    </p:spTree>
    <p:extLst>
      <p:ext uri="{BB962C8B-B14F-4D97-AF65-F5344CB8AC3E}">
        <p14:creationId xmlns:p14="http://schemas.microsoft.com/office/powerpoint/2010/main" val="401929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D64A821-A4EF-B12B-4274-D0729D7D1E82}"/>
              </a:ext>
            </a:extLst>
          </p:cNvPr>
          <p:cNvSpPr>
            <a:spLocks noGrp="1"/>
          </p:cNvSpPr>
          <p:nvPr>
            <p:ph type="ftr" sz="quarter" idx="3"/>
          </p:nvPr>
        </p:nvSpPr>
        <p:spPr/>
        <p:txBody>
          <a:bodyPr/>
          <a:lstStyle/>
          <a:p>
            <a:r>
              <a:rPr lang="en-GB"/>
              <a:t>Title of the presentation</a:t>
            </a:r>
          </a:p>
        </p:txBody>
      </p:sp>
      <p:sp>
        <p:nvSpPr>
          <p:cNvPr id="6" name="Slide Number Placeholder 5">
            <a:extLst>
              <a:ext uri="{FF2B5EF4-FFF2-40B4-BE49-F238E27FC236}">
                <a16:creationId xmlns:a16="http://schemas.microsoft.com/office/drawing/2014/main" id="{37A8BF77-5337-1D59-5F3F-115009B77899}"/>
              </a:ext>
            </a:extLst>
          </p:cNvPr>
          <p:cNvSpPr>
            <a:spLocks noGrp="1"/>
          </p:cNvSpPr>
          <p:nvPr>
            <p:ph type="sldNum" sz="quarter" idx="4"/>
          </p:nvPr>
        </p:nvSpPr>
        <p:spPr/>
        <p:txBody>
          <a:bodyPr/>
          <a:lstStyle/>
          <a:p>
            <a:fld id="{9B5846C3-181E-42AF-88D6-2D408221E3D0}" type="slidenum">
              <a:rPr lang="en-GB" smtClean="0"/>
              <a:pPr/>
              <a:t>7</a:t>
            </a:fld>
            <a:endParaRPr lang="en-GB"/>
          </a:p>
        </p:txBody>
      </p:sp>
      <p:pic>
        <p:nvPicPr>
          <p:cNvPr id="10" name="Picture 9" descr="A group of people walking in a park&#10;&#10;Description automatically generated">
            <a:extLst>
              <a:ext uri="{FF2B5EF4-FFF2-40B4-BE49-F238E27FC236}">
                <a16:creationId xmlns:a16="http://schemas.microsoft.com/office/drawing/2014/main" id="{974C2E10-D00A-4B90-26D0-9320C0A2FE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5896303" cy="6874906"/>
          </a:xfrm>
          <a:prstGeom prst="rect">
            <a:avLst/>
          </a:prstGeom>
        </p:spPr>
      </p:pic>
      <p:pic>
        <p:nvPicPr>
          <p:cNvPr id="2" name="Picture 1" descr="A picture containing tree, outdoor, grass, walking&#10;&#10;Description automatically generated">
            <a:extLst>
              <a:ext uri="{FF2B5EF4-FFF2-40B4-BE49-F238E27FC236}">
                <a16:creationId xmlns:a16="http://schemas.microsoft.com/office/drawing/2014/main" id="{CDD95A51-F88B-6DEE-AD4C-775D981C4E9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11614" y="0"/>
            <a:ext cx="5980386" cy="6874906"/>
          </a:xfrm>
          <a:prstGeom prst="rect">
            <a:avLst/>
          </a:prstGeom>
        </p:spPr>
      </p:pic>
    </p:spTree>
    <p:extLst>
      <p:ext uri="{BB962C8B-B14F-4D97-AF65-F5344CB8AC3E}">
        <p14:creationId xmlns:p14="http://schemas.microsoft.com/office/powerpoint/2010/main" val="12807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E49B95A-1490-4833-944A-6619E72EBEB7}"/>
              </a:ext>
            </a:extLst>
          </p:cNvPr>
          <p:cNvSpPr txBox="1">
            <a:spLocks/>
          </p:cNvSpPr>
          <p:nvPr/>
        </p:nvSpPr>
        <p:spPr>
          <a:xfrm>
            <a:off x="7788705" y="399349"/>
            <a:ext cx="4117755" cy="1162051"/>
          </a:xfrm>
          <a:prstGeom prst="rect">
            <a:avLst/>
          </a:prstGeom>
        </p:spPr>
        <p:txBody>
          <a:bodyPr vert="horz" lIns="0" tIns="0" rIns="0" bIns="0" rtlCol="0" anchor="t" anchorCtr="0">
            <a:noAutofit/>
            <a:scene3d>
              <a:camera prst="orthographicFront"/>
              <a:lightRig rig="threePt" dir="t"/>
            </a:scene3d>
            <a:sp3d prstMaterial="matte"/>
          </a:bodyPr>
          <a:lstStyle>
            <a:lvl1pPr algn="l" defTabSz="342900" rtl="0" eaLnBrk="1" latinLnBrk="0" hangingPunct="1">
              <a:lnSpc>
                <a:spcPct val="80000"/>
              </a:lnSpc>
              <a:spcBef>
                <a:spcPct val="0"/>
              </a:spcBef>
              <a:buNone/>
              <a:defRPr sz="2800" b="1" kern="1200" cap="all" spc="0" baseline="0">
                <a:ln>
                  <a:noFill/>
                </a:ln>
                <a:solidFill>
                  <a:schemeClr val="bg1"/>
                </a:solidFill>
                <a:highlight>
                  <a:srgbClr val="000000"/>
                </a:highlight>
                <a:latin typeface="+mj-lt"/>
                <a:ea typeface="+mj-ea"/>
                <a:cs typeface="+mj-cs"/>
              </a:defRPr>
            </a:lvl1pPr>
          </a:lstStyle>
          <a:p>
            <a:pPr algn="r"/>
            <a:endParaRPr lang="en-GB" sz="3733"/>
          </a:p>
        </p:txBody>
      </p:sp>
      <p:pic>
        <p:nvPicPr>
          <p:cNvPr id="16" name="Picture 15">
            <a:extLst>
              <a:ext uri="{FF2B5EF4-FFF2-40B4-BE49-F238E27FC236}">
                <a16:creationId xmlns:a16="http://schemas.microsoft.com/office/drawing/2014/main" id="{45AE4E9A-597F-0394-7C10-764029E0A43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949" y="3911231"/>
            <a:ext cx="5837980" cy="2810244"/>
          </a:xfrm>
          <a:prstGeom prst="rect">
            <a:avLst/>
          </a:prstGeom>
        </p:spPr>
      </p:pic>
      <p:pic>
        <p:nvPicPr>
          <p:cNvPr id="2" name="Picture 1" descr="A group of people in a building&#10;&#10;Description automatically generated with medium confidence">
            <a:extLst>
              <a:ext uri="{FF2B5EF4-FFF2-40B4-BE49-F238E27FC236}">
                <a16:creationId xmlns:a16="http://schemas.microsoft.com/office/drawing/2014/main" id="{BEBAEA13-0429-45FC-D7BC-35C0BF1F4A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949" y="136525"/>
            <a:ext cx="5861020" cy="3646481"/>
          </a:xfrm>
          <a:prstGeom prst="rect">
            <a:avLst/>
          </a:prstGeom>
        </p:spPr>
      </p:pic>
      <p:sp>
        <p:nvSpPr>
          <p:cNvPr id="18" name="TextBox 17">
            <a:extLst>
              <a:ext uri="{FF2B5EF4-FFF2-40B4-BE49-F238E27FC236}">
                <a16:creationId xmlns:a16="http://schemas.microsoft.com/office/drawing/2014/main" id="{D1DE8872-89A9-3C59-6B9E-7956EDABE13B}"/>
              </a:ext>
            </a:extLst>
          </p:cNvPr>
          <p:cNvSpPr txBox="1"/>
          <p:nvPr/>
        </p:nvSpPr>
        <p:spPr>
          <a:xfrm>
            <a:off x="6096000" y="3911231"/>
            <a:ext cx="5150848" cy="2400657"/>
          </a:xfrm>
          <a:prstGeom prst="rect">
            <a:avLst/>
          </a:prstGeom>
          <a:noFill/>
        </p:spPr>
        <p:txBody>
          <a:bodyPr wrap="square" lIns="91440" tIns="45720" rIns="91440" bIns="45720" anchor="t">
            <a:spAutoFit/>
          </a:bodyPr>
          <a:lstStyle/>
          <a:p>
            <a:pPr algn="ctr"/>
            <a:r>
              <a:rPr lang="en-GB" sz="3000">
                <a:latin typeface="Arial"/>
                <a:cs typeface="Arial"/>
              </a:rPr>
              <a:t>New Nature Activity Centre supported by AWS for year-round learning and science training, digital view of nature in our garden</a:t>
            </a:r>
          </a:p>
        </p:txBody>
      </p:sp>
      <p:pic>
        <p:nvPicPr>
          <p:cNvPr id="20" name="Picture 19" descr="A picture containing font, graphics, graphic design, logo&#10;&#10;Description automatically generated">
            <a:extLst>
              <a:ext uri="{FF2B5EF4-FFF2-40B4-BE49-F238E27FC236}">
                <a16:creationId xmlns:a16="http://schemas.microsoft.com/office/drawing/2014/main" id="{11678C20-D49B-3FCC-AB83-E7C547E5F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455" y="5909314"/>
            <a:ext cx="1096596" cy="861984"/>
          </a:xfrm>
          <a:prstGeom prst="rect">
            <a:avLst/>
          </a:prstGeom>
        </p:spPr>
      </p:pic>
      <p:pic>
        <p:nvPicPr>
          <p:cNvPr id="3" name="Picture 2" descr="A picture containing tree, outdoor, people, park&#10;&#10;Description automatically generated">
            <a:extLst>
              <a:ext uri="{FF2B5EF4-FFF2-40B4-BE49-F238E27FC236}">
                <a16:creationId xmlns:a16="http://schemas.microsoft.com/office/drawing/2014/main" id="{39C5B372-41D7-BAE7-4C77-016DADAC41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96000" y="136525"/>
            <a:ext cx="5808837" cy="3646481"/>
          </a:xfrm>
          <a:prstGeom prst="rect">
            <a:avLst/>
          </a:prstGeom>
        </p:spPr>
      </p:pic>
    </p:spTree>
    <p:extLst>
      <p:ext uri="{BB962C8B-B14F-4D97-AF65-F5344CB8AC3E}">
        <p14:creationId xmlns:p14="http://schemas.microsoft.com/office/powerpoint/2010/main" val="29673813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449582-DC7D-89CB-6C22-8858E0BF2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
            <a:ext cx="12192000" cy="6614159"/>
          </a:xfrm>
          <a:prstGeom prst="rect">
            <a:avLst/>
          </a:prstGeom>
        </p:spPr>
      </p:pic>
    </p:spTree>
    <p:extLst>
      <p:ext uri="{BB962C8B-B14F-4D97-AF65-F5344CB8AC3E}">
        <p14:creationId xmlns:p14="http://schemas.microsoft.com/office/powerpoint/2010/main" val="296774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BB709E83-FB03-3645-BC20-C172F2516C2B}" vid="{40309DAA-B602-9046-A806-E8AE857F9DD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HM Wh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900" dirty="0"/>
        </a:defPPr>
      </a:lstStyle>
    </a:tx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Theme">
  <a:themeElements>
    <a:clrScheme name="NHM Urban Nature Project">
      <a:dk1>
        <a:srgbClr val="000000"/>
      </a:dk1>
      <a:lt1>
        <a:srgbClr val="FFFFFF"/>
      </a:lt1>
      <a:dk2>
        <a:srgbClr val="000000"/>
      </a:dk2>
      <a:lt2>
        <a:srgbClr val="FFFFFF"/>
      </a:lt2>
      <a:accent1>
        <a:srgbClr val="F8DC00"/>
      </a:accent1>
      <a:accent2>
        <a:srgbClr val="000000"/>
      </a:accent2>
      <a:accent3>
        <a:srgbClr val="F2F2F2"/>
      </a:accent3>
      <a:accent4>
        <a:srgbClr val="FFED62"/>
      </a:accent4>
      <a:accent5>
        <a:srgbClr val="404040"/>
      </a:accent5>
      <a:accent6>
        <a:srgbClr val="D9D9D9"/>
      </a:accent6>
      <a:hlink>
        <a:srgbClr val="229BF9"/>
      </a:hlink>
      <a:folHlink>
        <a:srgbClr val="642B7D"/>
      </a:folHlink>
    </a:clrScheme>
    <a:fontScheme name="Elysio">
      <a:majorFont>
        <a:latin typeface="Elysio-Bold"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Elysio-Regular"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highlight>
              <a:srgbClr val="000000"/>
            </a:highlight>
            <a:latin typeface="+mj-l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HM_UrbanNature_1.pptx" id="{E156A5DB-676E-734E-9994-3B81AC7AD6BE}" vid="{ECFA7BF3-9F7B-3D4F-9781-7F4FEC98E127}"/>
    </a:ext>
  </a:extLst>
</a:theme>
</file>

<file path=ppt/theme/theme7.xml><?xml version="1.0" encoding="utf-8"?>
<a:theme xmlns:a="http://schemas.openxmlformats.org/drawingml/2006/main" name="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BB709E83-FB03-3645-BC20-C172F2516C2B}" vid="{40309DAA-B602-9046-A806-E8AE857F9D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CF4F62D25BC04C8095C5A9CA162114" ma:contentTypeVersion="20" ma:contentTypeDescription="Create a new document." ma:contentTypeScope="" ma:versionID="a1e07cd81ff18b69fb87a368027c9f00">
  <xsd:schema xmlns:xsd="http://www.w3.org/2001/XMLSchema" xmlns:xs="http://www.w3.org/2001/XMLSchema" xmlns:p="http://schemas.microsoft.com/office/2006/metadata/properties" xmlns:ns2="735c31a0-1538-4a48-8785-011b11873efd" xmlns:ns3="e866d0ec-5ae1-4a16-a3a9-a6554ade984b" xmlns:ns4="50882fb6-7b37-4016-bc4e-645c0637b088" targetNamespace="http://schemas.microsoft.com/office/2006/metadata/properties" ma:root="true" ma:fieldsID="ea9fac8599cee0bf1fc546bd132f3d64" ns2:_="" ns3:_="" ns4:_="">
    <xsd:import namespace="735c31a0-1538-4a48-8785-011b11873efd"/>
    <xsd:import namespace="e866d0ec-5ae1-4a16-a3a9-a6554ade984b"/>
    <xsd:import namespace="50882fb6-7b37-4016-bc4e-645c0637b0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Thumbnail" minOccurs="0"/>
                <xsd:element ref="ns2:lcf76f155ced4ddcb4097134ff3c332f" minOccurs="0"/>
                <xsd:element ref="ns4:TaxCatchAll" minOccurs="0"/>
                <xsd:element ref="ns2:MediaServiceObjectDetectorVersions" minOccurs="0"/>
                <xsd:element ref="ns2:Imag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c31a0-1538-4a48-8785-011b11873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humbnail" ma:index="21" nillable="true" ma:displayName="Thumbnail" ma:internalName="Thumbnail">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Image" ma:index="26" nillable="true" ma:displayName="Image" ma:format="Thumbnail" ma:internalName="Imag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66d0ec-5ae1-4a16-a3a9-a6554ade98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882fb6-7b37-4016-bc4e-645c0637b08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d512e7c-745d-4485-9417-80d73020dc78}" ma:internalName="TaxCatchAll" ma:showField="CatchAllData" ma:web="e866d0ec-5ae1-4a16-a3a9-a6554ade9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882fb6-7b37-4016-bc4e-645c0637b088" xsi:nil="true"/>
    <lcf76f155ced4ddcb4097134ff3c332f xmlns="735c31a0-1538-4a48-8785-011b11873efd">
      <Terms xmlns="http://schemas.microsoft.com/office/infopath/2007/PartnerControls"/>
    </lcf76f155ced4ddcb4097134ff3c332f>
    <Thumbnail xmlns="735c31a0-1538-4a48-8785-011b11873efd" xsi:nil="true"/>
    <Image xmlns="735c31a0-1538-4a48-8785-011b11873ef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307A0C-41AB-413B-971F-CA91A4C574F6}">
  <ds:schemaRefs>
    <ds:schemaRef ds:uri="50882fb6-7b37-4016-bc4e-645c0637b088"/>
    <ds:schemaRef ds:uri="735c31a0-1538-4a48-8785-011b11873efd"/>
    <ds:schemaRef ds:uri="e866d0ec-5ae1-4a16-a3a9-a6554ade98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C5F840-0D75-414F-B5AC-ACC7974ED808}">
  <ds:schemaRefs>
    <ds:schemaRef ds:uri="http://www.w3.org/XML/1998/namespac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e866d0ec-5ae1-4a16-a3a9-a6554ade984b"/>
    <ds:schemaRef ds:uri="735c31a0-1538-4a48-8785-011b11873efd"/>
    <ds:schemaRef ds:uri="http://purl.org/dc/dcmitype/"/>
    <ds:schemaRef ds:uri="http://schemas.microsoft.com/office/2006/metadata/properties"/>
    <ds:schemaRef ds:uri="50882fb6-7b37-4016-bc4e-645c0637b088"/>
    <ds:schemaRef ds:uri="http://purl.org/dc/terms/"/>
  </ds:schemaRefs>
</ds:datastoreItem>
</file>

<file path=customXml/itemProps3.xml><?xml version="1.0" encoding="utf-8"?>
<ds:datastoreItem xmlns:ds="http://schemas.openxmlformats.org/officeDocument/2006/customXml" ds:itemID="{0EB1E295-98ED-4E99-8628-2F901F90F0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3611</Words>
  <Application>Microsoft Office PowerPoint</Application>
  <PresentationFormat>Widescreen</PresentationFormat>
  <Paragraphs>252</Paragraphs>
  <Slides>25</Slides>
  <Notes>25</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25</vt:i4>
      </vt:variant>
    </vt:vector>
  </HeadingPairs>
  <TitlesOfParts>
    <vt:vector size="52" baseType="lpstr">
      <vt:lpstr>Amazon Ember</vt:lpstr>
      <vt:lpstr>Amazon Ember Display</vt:lpstr>
      <vt:lpstr>Aptos</vt:lpstr>
      <vt:lpstr>Aptos Display</vt:lpstr>
      <vt:lpstr>Arial</vt:lpstr>
      <vt:lpstr>Calibri</vt:lpstr>
      <vt:lpstr>Calibri Light</vt:lpstr>
      <vt:lpstr>Courier New</vt:lpstr>
      <vt:lpstr>Elysio Light</vt:lpstr>
      <vt:lpstr>Elysio-Bold</vt:lpstr>
      <vt:lpstr>Elysio-Regular</vt:lpstr>
      <vt:lpstr>Ember</vt:lpstr>
      <vt:lpstr>Lucida Console</vt:lpstr>
      <vt:lpstr>Segoe UI</vt:lpstr>
      <vt:lpstr>Symbol</vt:lpstr>
      <vt:lpstr>System Font Regular</vt:lpstr>
      <vt:lpstr>Wingdings</vt:lpstr>
      <vt:lpstr>1_Office Theme</vt:lpstr>
      <vt:lpstr>3_NHM Anthracite</vt:lpstr>
      <vt:lpstr>3_Office Theme</vt:lpstr>
      <vt:lpstr>4_office theme</vt:lpstr>
      <vt:lpstr>NHM White</vt:lpstr>
      <vt:lpstr>Default Theme</vt:lpstr>
      <vt:lpstr>NHM Anthracite</vt:lpstr>
      <vt:lpstr>1_NHM Anthracite</vt:lpstr>
      <vt:lpstr>1_AWS Confidential Dark</vt:lpstr>
      <vt:lpstr>AWS Confidential Dark</vt:lpstr>
      <vt:lpstr>Advancing digital technology for urban nature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eDNA and acoustic methods at partner sites (Glasgow, Newcastle, Cardiff, London) to investigate the impacts of nature recovery actions</vt:lpstr>
      <vt:lpstr>PowerPoint Presentation</vt:lpstr>
      <vt:lpstr>PowerPoint Presentation</vt:lpstr>
      <vt:lpstr>Supporting nature recovery action by building and communicating a holistic view of urban biodiversity presents a large-scale data challenge</vt:lpstr>
      <vt:lpstr>PowerPoint Presentation</vt:lpstr>
      <vt:lpstr>The Data Ecosystem</vt:lpstr>
      <vt:lpstr>Introduction to the Data Ecosystem</vt:lpstr>
      <vt:lpstr>Different kinds of wildlife observation</vt:lpstr>
      <vt:lpstr>AWS Architecture: Data Plane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Biodiversity   AWS &amp; Natural History Museum  Rachel Lockwood EMEA Marketing Director</dc:title>
  <dc:creator>Smith, Sam</dc:creator>
  <cp:lastModifiedBy>Ed Baker</cp:lastModifiedBy>
  <cp:revision>2</cp:revision>
  <dcterms:created xsi:type="dcterms:W3CDTF">2023-07-12T07:01:24Z</dcterms:created>
  <dcterms:modified xsi:type="dcterms:W3CDTF">2024-07-10T09:15:17Z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0x010100C4D44D8B7E5B864DAFA4BE0AE13DE2F0</vt:lpwstr>
  </property>
  <property fmtid="{D5CDD505-2E9C-101B-9397-08002B2CF9AE}" pid="3" name="MediaServiceImageTags">
    <vt:lpwstr/>
  </property>
</Properties>
</file>