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261" r:id="rId3"/>
    <p:sldId id="1974" r:id="rId4"/>
    <p:sldId id="324" r:id="rId5"/>
    <p:sldId id="1973" r:id="rId6"/>
    <p:sldId id="1975" r:id="rId7"/>
    <p:sldId id="1995" r:id="rId8"/>
    <p:sldId id="19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943B0-52D0-4C74-91E3-1BF25A7AAC13}" v="1" dt="2024-10-04T08:54:24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9357-FA9F-4592-81B0-FE94033DBF46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35EBC-39E6-4A0D-8671-8A1A705AD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D8235-C649-124B-BDD7-0A10A252A9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1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4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4229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68585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41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9A21C5-5282-C15F-5DB5-AC26BA85C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67637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27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89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64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wo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2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8B78B49-BC35-180C-C3AF-949D1022C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9538" y="1223963"/>
            <a:ext cx="4392000" cy="43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7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2024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15831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2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579321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925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DB60227-1F00-1798-6466-609E4C811E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93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80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250204-61DA-D51E-9DE8-5E3CBF4B7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744" y="941510"/>
            <a:ext cx="4994084" cy="4981392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58000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04287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001ACF5-7195-7898-8164-3653D21E9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523" y="0"/>
            <a:ext cx="884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4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358000"/>
            <a:ext cx="8280000" cy="1958998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5000"/>
              </a:lnSpc>
              <a:defRPr sz="6700" cap="none" baseline="0">
                <a:solidFill>
                  <a:schemeClr val="bg1"/>
                </a:solidFill>
              </a:defRPr>
            </a:lvl1pPr>
          </a:lstStyle>
          <a:p>
            <a:r>
              <a:rPr lang="en-GB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Title slide with one or two lines of text</a:t>
            </a:r>
            <a:endParaRPr lang="en-GB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51696" y="7596338"/>
            <a:ext cx="3947440" cy="720000"/>
          </a:xfrm>
          <a:prstGeom prst="rect">
            <a:avLst/>
          </a:prstGeom>
          <a:solidFill>
            <a:schemeClr val="accent4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C5C2D933-8A29-0C6E-E3BC-84E86D2FAD7B}"/>
              </a:ext>
            </a:extLst>
          </p:cNvPr>
          <p:cNvGrpSpPr/>
          <p:nvPr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B08C9F-8134-4513-7BE7-513D24047663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C1986C-8DFC-F9C8-E743-A047B2D49C3C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45EFD9-B521-AB76-5849-EFF6088C1F25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DE7340-8574-C869-C40B-152EB367ABAE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9759AC-CFFB-7445-B0D4-E5312DAE0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4528732"/>
            <a:ext cx="8280000" cy="482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</a:t>
            </a:r>
            <a:r>
              <a:rPr lang="en-US" err="1"/>
              <a:t>subheadline</a:t>
            </a:r>
            <a:r>
              <a:rPr lang="en-US"/>
              <a:t> in one line of text</a:t>
            </a:r>
          </a:p>
        </p:txBody>
      </p:sp>
    </p:spTree>
    <p:extLst>
      <p:ext uri="{BB962C8B-B14F-4D97-AF65-F5344CB8AC3E}">
        <p14:creationId xmlns:p14="http://schemas.microsoft.com/office/powerpoint/2010/main" val="8718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000" y="1224000"/>
            <a:ext cx="90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2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54245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3A5D5BB-D9AB-534E-B9F2-D16C6B394B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1451" y="617026"/>
            <a:ext cx="5609097" cy="56090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4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C9BA279-6E9D-9A11-846F-5BBEB16C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6AC108-2520-C62B-90E8-B46FB022847F}"/>
              </a:ext>
            </a:extLst>
          </p:cNvPr>
          <p:cNvSpPr txBox="1">
            <a:spLocks/>
          </p:cNvSpPr>
          <p:nvPr userDrawn="1"/>
        </p:nvSpPr>
        <p:spPr>
          <a:xfrm>
            <a:off x="360000" y="2847749"/>
            <a:ext cx="8280000" cy="979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7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</a:rPr>
              <a:t>Thank you</a:t>
            </a: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2D01E3DB-67FF-5792-FE30-C13A88F39CF4}"/>
              </a:ext>
            </a:extLst>
          </p:cNvPr>
          <p:cNvGrpSpPr/>
          <p:nvPr userDrawn="1"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CE4753-0A5D-090A-B591-EFA664E3A707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3CB8C6-A7A3-7D62-5BDF-A8A9B8C90073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DA17BB-4CFB-3247-6791-6CBA0B73DF93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3283-68D4-53CE-1BFC-65BEA44C5BE0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E6370E71-FD2F-4596-57E8-D2CFB5C0E174}"/>
              </a:ext>
            </a:extLst>
          </p:cNvPr>
          <p:cNvSpPr txBox="1">
            <a:spLocks/>
          </p:cNvSpPr>
          <p:nvPr userDrawn="1"/>
        </p:nvSpPr>
        <p:spPr>
          <a:xfrm>
            <a:off x="360000" y="640203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623EC1-EDCD-70A7-AA60-6C1B5681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8000" y="6390000"/>
            <a:ext cx="1080000" cy="178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6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11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29F-45D2-4CCB-9038-60E76CA4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520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00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Large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4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1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6454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7861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04047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4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59741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882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60189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6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76CC-4F6C-53F7-3B60-903045EE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42776"/>
            <a:ext cx="11508000" cy="789447"/>
          </a:xfrm>
        </p:spPr>
        <p:txBody>
          <a:bodyPr/>
          <a:lstStyle/>
          <a:p>
            <a:r>
              <a:rPr lang="en-GB" sz="5400" dirty="0"/>
              <a:t>Acoustics at NHM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F4427-2C8D-9958-00A6-3A6868EF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091-DF6A-EB43-60DE-4CB3BEFE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4528732"/>
            <a:ext cx="10522340" cy="1461362"/>
          </a:xfrm>
        </p:spPr>
        <p:txBody>
          <a:bodyPr/>
          <a:lstStyle/>
          <a:p>
            <a:r>
              <a:rPr lang="en-GB" dirty="0"/>
              <a:t>Ed Baker</a:t>
            </a:r>
          </a:p>
          <a:p>
            <a:r>
              <a:rPr lang="en-GB" sz="2400" dirty="0"/>
              <a:t>Acoustic Biology Researcher</a:t>
            </a:r>
            <a:br>
              <a:rPr lang="en-GB" sz="2400" dirty="0"/>
            </a:br>
            <a:r>
              <a:rPr lang="en-GB" sz="2400" dirty="0"/>
              <a:t>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527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888789-CD42-C608-5DEA-27BB1682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49952"/>
            <a:ext cx="3240000" cy="498598"/>
          </a:xfrm>
        </p:spPr>
        <p:txBody>
          <a:bodyPr/>
          <a:lstStyle/>
          <a:p>
            <a:r>
              <a:rPr lang="en-GB" dirty="0"/>
              <a:t>British Museum (Natural History) recording studio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7AEFC-C72F-98AF-3DC1-A31ECFD65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748550"/>
            <a:ext cx="3240000" cy="289375"/>
          </a:xfrm>
        </p:spPr>
        <p:txBody>
          <a:bodyPr/>
          <a:lstStyle/>
          <a:p>
            <a:r>
              <a:rPr lang="en-GB" dirty="0"/>
              <a:t>1973-1998</a:t>
            </a:r>
          </a:p>
        </p:txBody>
      </p:sp>
      <p:pic>
        <p:nvPicPr>
          <p:cNvPr id="4" name="Picture 3" descr="A person sitting at a desk in an office&#10;&#10;Description automatically generated">
            <a:extLst>
              <a:ext uri="{FF2B5EF4-FFF2-40B4-BE49-F238E27FC236}">
                <a16:creationId xmlns:a16="http://schemas.microsoft.com/office/drawing/2014/main" id="{308E7799-D537-CF31-72B9-E3990A94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01" y="0"/>
            <a:ext cx="9557165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71D1230-ECC3-7224-A665-FEA97CA65CAB}"/>
              </a:ext>
            </a:extLst>
          </p:cNvPr>
          <p:cNvSpPr txBox="1">
            <a:spLocks/>
          </p:cNvSpPr>
          <p:nvPr/>
        </p:nvSpPr>
        <p:spPr>
          <a:xfrm>
            <a:off x="846306" y="6291596"/>
            <a:ext cx="5760000" cy="28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System Font Regular"/>
              <a:buNone/>
              <a:defRPr sz="18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bio.acousti.ca</a:t>
            </a:r>
          </a:p>
        </p:txBody>
      </p:sp>
    </p:spTree>
    <p:extLst>
      <p:ext uri="{BB962C8B-B14F-4D97-AF65-F5344CB8AC3E}">
        <p14:creationId xmlns:p14="http://schemas.microsoft.com/office/powerpoint/2010/main" val="396879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path&#10;&#10;Description automatically generated">
            <a:extLst>
              <a:ext uri="{FF2B5EF4-FFF2-40B4-BE49-F238E27FC236}">
                <a16:creationId xmlns:a16="http://schemas.microsoft.com/office/drawing/2014/main" id="{4E4002FF-274E-232A-A5CD-AC99A591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88" y="1"/>
            <a:ext cx="1326686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B530C-3461-9CCF-5D30-4F06440C2D89}"/>
              </a:ext>
            </a:extLst>
          </p:cNvPr>
          <p:cNvSpPr txBox="1"/>
          <p:nvPr/>
        </p:nvSpPr>
        <p:spPr>
          <a:xfrm>
            <a:off x="-417689" y="596398"/>
            <a:ext cx="12285433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Living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Our gardens are a hub for urban nature identification and field survey skills</a:t>
            </a:r>
          </a:p>
        </p:txBody>
      </p:sp>
    </p:spTree>
    <p:extLst>
      <p:ext uri="{BB962C8B-B14F-4D97-AF65-F5344CB8AC3E}">
        <p14:creationId xmlns:p14="http://schemas.microsoft.com/office/powerpoint/2010/main" val="304530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12C5A173-E95D-906F-4750-6D75746A88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-572175" y="-642866"/>
            <a:ext cx="14977169" cy="842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30CE30-498F-C5F5-6F3D-78284A6A6A0F}"/>
              </a:ext>
            </a:extLst>
          </p:cNvPr>
          <p:cNvSpPr/>
          <p:nvPr/>
        </p:nvSpPr>
        <p:spPr>
          <a:xfrm>
            <a:off x="2805630" y="2230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F11091-B3A1-3580-C15C-63EC8126FAB7}"/>
              </a:ext>
            </a:extLst>
          </p:cNvPr>
          <p:cNvSpPr/>
          <p:nvPr/>
        </p:nvSpPr>
        <p:spPr>
          <a:xfrm>
            <a:off x="2860961" y="417102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E0016B-7438-BE34-5445-E5627C0B8283}"/>
              </a:ext>
            </a:extLst>
          </p:cNvPr>
          <p:cNvSpPr/>
          <p:nvPr/>
        </p:nvSpPr>
        <p:spPr>
          <a:xfrm>
            <a:off x="2639152" y="47005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B33AC-7852-58DE-16F2-4C416BCB548D}"/>
              </a:ext>
            </a:extLst>
          </p:cNvPr>
          <p:cNvSpPr/>
          <p:nvPr/>
        </p:nvSpPr>
        <p:spPr>
          <a:xfrm>
            <a:off x="1843489" y="437736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132AD-0A1B-6EB4-AB2A-B0A1D0E006A2}"/>
              </a:ext>
            </a:extLst>
          </p:cNvPr>
          <p:cNvSpPr/>
          <p:nvPr/>
        </p:nvSpPr>
        <p:spPr>
          <a:xfrm>
            <a:off x="1468916" y="530278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7C87F-3912-8A7B-14D0-56827698514D}"/>
              </a:ext>
            </a:extLst>
          </p:cNvPr>
          <p:cNvSpPr/>
          <p:nvPr/>
        </p:nvSpPr>
        <p:spPr>
          <a:xfrm>
            <a:off x="1057621" y="511917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A87622-0AD7-7D3E-A405-3AB50F865C9B}"/>
              </a:ext>
            </a:extLst>
          </p:cNvPr>
          <p:cNvSpPr/>
          <p:nvPr/>
        </p:nvSpPr>
        <p:spPr>
          <a:xfrm>
            <a:off x="1331818" y="467849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246F39-6BA3-B042-A16D-3E145D1F7203}"/>
              </a:ext>
            </a:extLst>
          </p:cNvPr>
          <p:cNvSpPr/>
          <p:nvPr/>
        </p:nvSpPr>
        <p:spPr>
          <a:xfrm>
            <a:off x="1995278" y="37530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99008C-733D-F5E5-F8C3-B908C7A65CFA}"/>
              </a:ext>
            </a:extLst>
          </p:cNvPr>
          <p:cNvSpPr/>
          <p:nvPr/>
        </p:nvSpPr>
        <p:spPr>
          <a:xfrm>
            <a:off x="1302440" y="3914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B442A-689F-8E5F-93A4-A544A1518E3D}"/>
              </a:ext>
            </a:extLst>
          </p:cNvPr>
          <p:cNvSpPr/>
          <p:nvPr/>
        </p:nvSpPr>
        <p:spPr>
          <a:xfrm>
            <a:off x="528810" y="435533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EDE1D5-C0BC-2554-3117-B59D6536CEE1}"/>
              </a:ext>
            </a:extLst>
          </p:cNvPr>
          <p:cNvSpPr/>
          <p:nvPr/>
        </p:nvSpPr>
        <p:spPr>
          <a:xfrm>
            <a:off x="548396" y="3246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B447C9-CD91-C7D4-534E-7C75C1617017}"/>
              </a:ext>
            </a:extLst>
          </p:cNvPr>
          <p:cNvSpPr/>
          <p:nvPr/>
        </p:nvSpPr>
        <p:spPr>
          <a:xfrm>
            <a:off x="2487365" y="261466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194E7-2B3F-B09A-14F8-D7104149A0D9}"/>
              </a:ext>
            </a:extLst>
          </p:cNvPr>
          <p:cNvSpPr/>
          <p:nvPr/>
        </p:nvSpPr>
        <p:spPr>
          <a:xfrm>
            <a:off x="-4656462" y="218868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A2373F-6DD4-4002-D804-B1D4DDA7ACF1}"/>
              </a:ext>
            </a:extLst>
          </p:cNvPr>
          <p:cNvSpPr/>
          <p:nvPr/>
        </p:nvSpPr>
        <p:spPr>
          <a:xfrm>
            <a:off x="9966654" y="507069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3ECC5B-A80A-39C6-FD62-7E0BF0076EEC}"/>
              </a:ext>
            </a:extLst>
          </p:cNvPr>
          <p:cNvSpPr/>
          <p:nvPr/>
        </p:nvSpPr>
        <p:spPr>
          <a:xfrm>
            <a:off x="9017673" y="516084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F01C66-1EBF-D8A5-5383-8A07A06811A8}"/>
              </a:ext>
            </a:extLst>
          </p:cNvPr>
          <p:cNvSpPr/>
          <p:nvPr/>
        </p:nvSpPr>
        <p:spPr>
          <a:xfrm>
            <a:off x="9518636" y="546258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88FC62-4115-131B-7E5C-7C2253F80699}"/>
              </a:ext>
            </a:extLst>
          </p:cNvPr>
          <p:cNvSpPr/>
          <p:nvPr/>
        </p:nvSpPr>
        <p:spPr>
          <a:xfrm>
            <a:off x="8033564" y="523227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A0C6F5-1E29-6F86-18B6-C8BC0457CF26}"/>
              </a:ext>
            </a:extLst>
          </p:cNvPr>
          <p:cNvSpPr/>
          <p:nvPr/>
        </p:nvSpPr>
        <p:spPr>
          <a:xfrm>
            <a:off x="4536502" y="60163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5A3817-EB1D-C738-41D3-9C9CF51EC9CD}"/>
              </a:ext>
            </a:extLst>
          </p:cNvPr>
          <p:cNvSpPr/>
          <p:nvPr/>
        </p:nvSpPr>
        <p:spPr>
          <a:xfrm>
            <a:off x="2936853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C11484-6428-190A-8DFA-BBFCAE37D41C}"/>
              </a:ext>
            </a:extLst>
          </p:cNvPr>
          <p:cNvSpPr/>
          <p:nvPr/>
        </p:nvSpPr>
        <p:spPr>
          <a:xfrm>
            <a:off x="3751610" y="567054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C16804-DCAC-4E60-09FF-7C58EF75543F}"/>
              </a:ext>
            </a:extLst>
          </p:cNvPr>
          <p:cNvSpPr/>
          <p:nvPr/>
        </p:nvSpPr>
        <p:spPr>
          <a:xfrm>
            <a:off x="5144061" y="527115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F64258-E53F-FD70-CA50-DA04C499979F}"/>
              </a:ext>
            </a:extLst>
          </p:cNvPr>
          <p:cNvSpPr/>
          <p:nvPr/>
        </p:nvSpPr>
        <p:spPr>
          <a:xfrm>
            <a:off x="4174742" y="528075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E0DDB7-A260-B541-6B0F-E503894A9300}"/>
              </a:ext>
            </a:extLst>
          </p:cNvPr>
          <p:cNvSpPr/>
          <p:nvPr/>
        </p:nvSpPr>
        <p:spPr>
          <a:xfrm>
            <a:off x="3181632" y="530100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002DA8-AC45-288F-B9D8-9F7F367322B3}"/>
              </a:ext>
            </a:extLst>
          </p:cNvPr>
          <p:cNvSpPr/>
          <p:nvPr/>
        </p:nvSpPr>
        <p:spPr>
          <a:xfrm>
            <a:off x="1812397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F08703-C2BD-0409-6A05-F912B0B46ED2}"/>
              </a:ext>
            </a:extLst>
          </p:cNvPr>
          <p:cNvSpPr/>
          <p:nvPr/>
        </p:nvSpPr>
        <p:spPr>
          <a:xfrm>
            <a:off x="2287590" y="572808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B6D56E-E21E-E85D-D281-5DFD0A3F0A91}"/>
              </a:ext>
            </a:extLst>
          </p:cNvPr>
          <p:cNvSpPr/>
          <p:nvPr/>
        </p:nvSpPr>
        <p:spPr>
          <a:xfrm>
            <a:off x="1057621" y="58321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6B26A4-0273-0377-2864-4195D148E3FE}"/>
              </a:ext>
            </a:extLst>
          </p:cNvPr>
          <p:cNvSpPr/>
          <p:nvPr/>
        </p:nvSpPr>
        <p:spPr>
          <a:xfrm>
            <a:off x="687941" y="616263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E66BA6-EE9A-C0A0-4615-F3D80B63D766}"/>
              </a:ext>
            </a:extLst>
          </p:cNvPr>
          <p:cNvSpPr/>
          <p:nvPr/>
        </p:nvSpPr>
        <p:spPr>
          <a:xfrm>
            <a:off x="10291622" y="548584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A2918F-1460-E664-CD8A-5F5AE2FAC389}"/>
              </a:ext>
            </a:extLst>
          </p:cNvPr>
          <p:cNvSpPr/>
          <p:nvPr/>
        </p:nvSpPr>
        <p:spPr>
          <a:xfrm>
            <a:off x="11447309" y="559431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287D5D-4CD5-3882-C2EB-69874D14B677}"/>
              </a:ext>
            </a:extLst>
          </p:cNvPr>
          <p:cNvSpPr/>
          <p:nvPr/>
        </p:nvSpPr>
        <p:spPr>
          <a:xfrm>
            <a:off x="12393781" y="57297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B95C07-173B-E127-10A4-C6AA38A77E2E}"/>
              </a:ext>
            </a:extLst>
          </p:cNvPr>
          <p:cNvSpPr/>
          <p:nvPr/>
        </p:nvSpPr>
        <p:spPr>
          <a:xfrm>
            <a:off x="8808981" y="570474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3D56C-8B84-618A-1425-23CA945C64DF}"/>
              </a:ext>
            </a:extLst>
          </p:cNvPr>
          <p:cNvSpPr/>
          <p:nvPr/>
        </p:nvSpPr>
        <p:spPr>
          <a:xfrm>
            <a:off x="9810168" y="599370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39D296-6092-20CF-2CC0-8BFB4D2ED0AC}"/>
              </a:ext>
            </a:extLst>
          </p:cNvPr>
          <p:cNvSpPr/>
          <p:nvPr/>
        </p:nvSpPr>
        <p:spPr>
          <a:xfrm>
            <a:off x="10843437" y="5889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F1E430-D9E4-6AA7-A9D7-83BA81A78541}"/>
              </a:ext>
            </a:extLst>
          </p:cNvPr>
          <p:cNvSpPr/>
          <p:nvPr/>
        </p:nvSpPr>
        <p:spPr>
          <a:xfrm>
            <a:off x="12555361" y="50236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888A03-A2B1-BDA2-2606-2C920FB2B8CB}"/>
              </a:ext>
            </a:extLst>
          </p:cNvPr>
          <p:cNvSpPr/>
          <p:nvPr/>
        </p:nvSpPr>
        <p:spPr>
          <a:xfrm>
            <a:off x="12555361" y="419375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C06696-010A-1A4D-501A-1F81A393DC58}"/>
              </a:ext>
            </a:extLst>
          </p:cNvPr>
          <p:cNvSpPr/>
          <p:nvPr/>
        </p:nvSpPr>
        <p:spPr>
          <a:xfrm>
            <a:off x="8195143" y="1156077"/>
            <a:ext cx="3575327" cy="1458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000000"/>
              </a:highlight>
              <a:uLnTx/>
              <a:uFillTx/>
              <a:latin typeface="Elysio-Bold" panose="020B0602020104020603"/>
              <a:ea typeface="+mn-ea"/>
              <a:cs typeface="+mn-cs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8DA8B886-B388-756B-C7B1-E88F471DA79D}"/>
              </a:ext>
            </a:extLst>
          </p:cNvPr>
          <p:cNvSpPr txBox="1">
            <a:spLocks/>
          </p:cNvSpPr>
          <p:nvPr/>
        </p:nvSpPr>
        <p:spPr>
          <a:xfrm>
            <a:off x="2860960" y="1936202"/>
            <a:ext cx="9846189" cy="3813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39700" indent="-13970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211138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61925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838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4" marR="0" lvl="1" indent="0" algn="l" defTabSz="553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lysio-Regular" panose="02060603020205020403"/>
                <a:ea typeface="+mn-ea"/>
                <a:cs typeface="+mn-cs"/>
              </a:rPr>
              <a:t>Long-term (intense, untargeted) monitoring plus detailed case studies of how habitat translocation, creation and restoration actions impact biodiversity</a:t>
            </a:r>
          </a:p>
          <a:p>
            <a:pPr marL="253994" marR="0" lvl="1" indent="0" algn="l" defTabSz="553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lysio-Regular" panose="02060603020205020403"/>
                <a:ea typeface="+mn-ea"/>
                <a:cs typeface="+mn-cs"/>
              </a:rPr>
              <a:t>Over-specified (plenty of excess compute, transfer) – capacity to double number of devices. Testing arena for more targeted, less power hungry devices.</a:t>
            </a:r>
          </a:p>
          <a:p>
            <a:pPr marL="253994" marR="0" lvl="1" indent="0" algn="l" defTabSz="553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lysio-Regular" panose="02060603020205020403"/>
                <a:ea typeface="+mn-ea"/>
                <a:cs typeface="+mn-cs"/>
              </a:rPr>
              <a:t>Background data:</a:t>
            </a:r>
          </a:p>
          <a:p>
            <a:pPr marL="718066" marR="0" lvl="2" indent="-281510" algn="l" defTabSz="553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lysio-Regular" panose="02060603020205020403"/>
                <a:ea typeface="+mn-ea"/>
                <a:cs typeface="+mn-cs"/>
              </a:rPr>
              <a:t>One of the most intensively studied urban sites for 25 years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0A86-E75B-237E-9578-DEDF45C87943}"/>
              </a:ext>
            </a:extLst>
          </p:cNvPr>
          <p:cNvSpPr txBox="1"/>
          <p:nvPr/>
        </p:nvSpPr>
        <p:spPr>
          <a:xfrm>
            <a:off x="-6180" y="589299"/>
            <a:ext cx="108462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 Living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Power-over-Ethernet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158503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Acoustics in Urban Nature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A888-32E6-8D01-CAE0-D5AA14EC4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085528"/>
            <a:ext cx="5399999" cy="468694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Comprehensive survey of acoustic environments of the site</a:t>
            </a:r>
          </a:p>
          <a:p>
            <a:r>
              <a:rPr lang="en-GB" sz="1600" dirty="0"/>
              <a:t>Airborne; freshwater; soil; timber </a:t>
            </a:r>
          </a:p>
          <a:p>
            <a:pPr marL="0" indent="0">
              <a:buNone/>
            </a:pPr>
            <a:r>
              <a:rPr lang="en-GB" sz="1600" dirty="0"/>
              <a:t>First year: complete dataset</a:t>
            </a:r>
          </a:p>
          <a:p>
            <a:r>
              <a:rPr lang="en-GB" sz="1600" dirty="0"/>
              <a:t>Look at sampling in some subsequent years (museums like to keep stuff)</a:t>
            </a:r>
          </a:p>
          <a:p>
            <a:r>
              <a:rPr lang="en-GB" sz="1600" dirty="0"/>
              <a:t>Some ultrasound, some arrays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Raspberry Pi devices </a:t>
            </a:r>
          </a:p>
          <a:p>
            <a:r>
              <a:rPr lang="en-GB" sz="1600" dirty="0"/>
              <a:t>Familiar environment for researchers</a:t>
            </a:r>
          </a:p>
          <a:p>
            <a:r>
              <a:rPr lang="en-GB" sz="1600" dirty="0"/>
              <a:t>Generic Linux fits with IT maintenance and security practices</a:t>
            </a:r>
          </a:p>
          <a:p>
            <a:r>
              <a:rPr lang="en-GB" sz="1600" dirty="0"/>
              <a:t>Extensible with new sensors/capabilities</a:t>
            </a:r>
          </a:p>
          <a:p>
            <a:r>
              <a:rPr lang="en-GB" sz="1600" dirty="0"/>
              <a:t>Cheap to replace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504CC6-016B-D15D-4A9C-C653A8BD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42" y="0"/>
            <a:ext cx="3842657" cy="69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chip connected to a computer chip&#10;&#10;Description automatically generated">
            <a:extLst>
              <a:ext uri="{FF2B5EF4-FFF2-40B4-BE49-F238E27FC236}">
                <a16:creationId xmlns:a16="http://schemas.microsoft.com/office/drawing/2014/main" id="{78857B24-9723-840A-32DB-6D6E2EB98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48" y="1448554"/>
            <a:ext cx="5782530" cy="3711921"/>
          </a:xfrm>
          <a:prstGeom prst="rect">
            <a:avLst/>
          </a:prstGeom>
        </p:spPr>
      </p:pic>
      <p:pic>
        <p:nvPicPr>
          <p:cNvPr id="5" name="Picture 4" descr="A diagram of an experiment&#10;&#10;Description automatically generated with medium confidence">
            <a:extLst>
              <a:ext uri="{FF2B5EF4-FFF2-40B4-BE49-F238E27FC236}">
                <a16:creationId xmlns:a16="http://schemas.microsoft.com/office/drawing/2014/main" id="{F254AF60-10B5-71AC-266F-58A06E14B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32" y="1448554"/>
            <a:ext cx="5994806" cy="4650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55765-2E38-A7DB-7169-1CFE6856CFEA}"/>
              </a:ext>
            </a:extLst>
          </p:cNvPr>
          <p:cNvSpPr txBox="1"/>
          <p:nvPr/>
        </p:nvSpPr>
        <p:spPr>
          <a:xfrm>
            <a:off x="916757" y="6197279"/>
            <a:ext cx="618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https://beckyheath.github.io/MAARU/</a:t>
            </a:r>
          </a:p>
        </p:txBody>
      </p:sp>
    </p:spTree>
    <p:extLst>
      <p:ext uri="{BB962C8B-B14F-4D97-AF65-F5344CB8AC3E}">
        <p14:creationId xmlns:p14="http://schemas.microsoft.com/office/powerpoint/2010/main" val="319920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chine in a field&#10;&#10;Description automatically generated">
            <a:extLst>
              <a:ext uri="{FF2B5EF4-FFF2-40B4-BE49-F238E27FC236}">
                <a16:creationId xmlns:a16="http://schemas.microsoft.com/office/drawing/2014/main" id="{4ADFD9D8-513A-4BEF-CBC3-D7C8C84B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9CD4D-9033-CC7A-BCC8-A0C0B3328780}"/>
              </a:ext>
            </a:extLst>
          </p:cNvPr>
          <p:cNvSpPr txBox="1"/>
          <p:nvPr/>
        </p:nvSpPr>
        <p:spPr>
          <a:xfrm>
            <a:off x="8765309" y="63385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https://air-seq.com/</a:t>
            </a:r>
          </a:p>
        </p:txBody>
      </p:sp>
    </p:spTree>
    <p:extLst>
      <p:ext uri="{BB962C8B-B14F-4D97-AF65-F5344CB8AC3E}">
        <p14:creationId xmlns:p14="http://schemas.microsoft.com/office/powerpoint/2010/main" val="272978268"/>
      </p:ext>
    </p:extLst>
  </p:cSld>
  <p:clrMapOvr>
    <a:masterClrMapping/>
  </p:clrMapOvr>
</p:sld>
</file>

<file path=ppt/theme/theme1.xml><?xml version="1.0" encoding="utf-8"?>
<a:theme xmlns:a="http://schemas.openxmlformats.org/drawingml/2006/main" name="NHM Anthrac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M General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203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Elysio-Bold</vt:lpstr>
      <vt:lpstr>Elysio-Regular</vt:lpstr>
      <vt:lpstr>System Font Regular</vt:lpstr>
      <vt:lpstr>NHM Anthracite</vt:lpstr>
      <vt:lpstr>NHM General</vt:lpstr>
      <vt:lpstr>Acoustics at NHM</vt:lpstr>
      <vt:lpstr>British Museum (Natural History) recording studio</vt:lpstr>
      <vt:lpstr>PowerPoint Presentation</vt:lpstr>
      <vt:lpstr>PowerPoint Presentation</vt:lpstr>
      <vt:lpstr>Acoustics in Urban Nature Project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Baker</dc:creator>
  <cp:lastModifiedBy>Ed Baker</cp:lastModifiedBy>
  <cp:revision>1</cp:revision>
  <dcterms:created xsi:type="dcterms:W3CDTF">2024-10-04T08:49:44Z</dcterms:created>
  <dcterms:modified xsi:type="dcterms:W3CDTF">2024-10-04T08:54:26Z</dcterms:modified>
</cp:coreProperties>
</file>