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0" r:id="rId5"/>
    <p:sldMasterId id="2147483767" r:id="rId6"/>
    <p:sldMasterId id="2147483861" r:id="rId7"/>
    <p:sldMasterId id="2147483908" r:id="rId8"/>
  </p:sldMasterIdLst>
  <p:notesMasterIdLst>
    <p:notesMasterId r:id="rId40"/>
  </p:notesMasterIdLst>
  <p:sldIdLst>
    <p:sldId id="261" r:id="rId9"/>
    <p:sldId id="1980" r:id="rId10"/>
    <p:sldId id="1992" r:id="rId11"/>
    <p:sldId id="317" r:id="rId12"/>
    <p:sldId id="1974" r:id="rId13"/>
    <p:sldId id="325" r:id="rId14"/>
    <p:sldId id="326" r:id="rId15"/>
    <p:sldId id="327" r:id="rId16"/>
    <p:sldId id="330" r:id="rId17"/>
    <p:sldId id="329" r:id="rId18"/>
    <p:sldId id="263" r:id="rId19"/>
    <p:sldId id="320" r:id="rId20"/>
    <p:sldId id="321" r:id="rId21"/>
    <p:sldId id="324" r:id="rId22"/>
    <p:sldId id="323" r:id="rId23"/>
    <p:sldId id="1973" r:id="rId24"/>
    <p:sldId id="1975" r:id="rId25"/>
    <p:sldId id="1976" r:id="rId26"/>
    <p:sldId id="1986" r:id="rId27"/>
    <p:sldId id="1990" r:id="rId28"/>
    <p:sldId id="322" r:id="rId29"/>
    <p:sldId id="1977" r:id="rId30"/>
    <p:sldId id="1987" r:id="rId31"/>
    <p:sldId id="332" r:id="rId32"/>
    <p:sldId id="333" r:id="rId33"/>
    <p:sldId id="1991" r:id="rId34"/>
    <p:sldId id="1988" r:id="rId35"/>
    <p:sldId id="1978" r:id="rId36"/>
    <p:sldId id="1985" r:id="rId37"/>
    <p:sldId id="1984" r:id="rId38"/>
    <p:sldId id="33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4A17"/>
    <a:srgbClr val="F7E841"/>
    <a:srgbClr val="30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89E3279-9C1F-D947-935D-87D7C26A19F0}" type="datetimeFigureOut">
              <a:rPr lang="en-GB" smtClean="0"/>
              <a:pPr/>
              <a:t>22/01/2025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C371D48-67C1-2C40-9E87-799BE93353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4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D8235-C649-124B-BDD7-0A10A252A9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1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6250204-61DA-D51E-9DE8-5E3CBF4B7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5744" y="941510"/>
            <a:ext cx="4994084" cy="4981392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0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39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C49E3B-1739-CCEC-E409-7AC414376B26}"/>
              </a:ext>
            </a:extLst>
          </p:cNvPr>
          <p:cNvGrpSpPr/>
          <p:nvPr userDrawn="1"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6" name="object 82">
              <a:extLst>
                <a:ext uri="{FF2B5EF4-FFF2-40B4-BE49-F238E27FC236}">
                  <a16:creationId xmlns:a16="http://schemas.microsoft.com/office/drawing/2014/main" id="{BA5AB6EB-1D97-2202-6377-559DF01A02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8" name="object 83">
              <a:extLst>
                <a:ext uri="{FF2B5EF4-FFF2-40B4-BE49-F238E27FC236}">
                  <a16:creationId xmlns:a16="http://schemas.microsoft.com/office/drawing/2014/main" id="{C2B5384E-2AF1-731D-5CB7-BA4A927158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48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613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764112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7859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14237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3024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972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31724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25853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04287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001ACF5-7195-7898-8164-3653D21E9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8523" y="0"/>
            <a:ext cx="88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9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08766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446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44623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915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648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44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18101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2946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317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358000"/>
            <a:ext cx="8280000" cy="195899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5000"/>
              </a:lnSpc>
              <a:defRPr sz="6700" cap="none" baseline="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 slide with one or two lines of text</a:t>
            </a:r>
            <a:endParaRPr lang="en-GB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51696" y="7596338"/>
            <a:ext cx="3947440" cy="7200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C5C2D933-8A29-0C6E-E3BC-84E86D2FAD7B}"/>
              </a:ext>
            </a:extLst>
          </p:cNvPr>
          <p:cNvGrpSpPr/>
          <p:nvPr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B08C9F-8134-4513-7BE7-513D24047663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C1986C-8DFC-F9C8-E743-A047B2D49C3C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5EFD9-B521-AB76-5849-EFF6088C1F25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E7340-8574-C869-C40B-152EB367ABAE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9759AC-CFFB-7445-B0D4-E5312DAE07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4528732"/>
            <a:ext cx="8280000" cy="482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</a:t>
            </a:r>
            <a:r>
              <a:rPr lang="en-US" err="1"/>
              <a:t>subheadline</a:t>
            </a:r>
            <a:r>
              <a:rPr lang="en-US"/>
              <a:t> in one line of text</a:t>
            </a:r>
          </a:p>
        </p:txBody>
      </p:sp>
    </p:spTree>
    <p:extLst>
      <p:ext uri="{BB962C8B-B14F-4D97-AF65-F5344CB8AC3E}">
        <p14:creationId xmlns:p14="http://schemas.microsoft.com/office/powerpoint/2010/main" val="1526679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F1A1D60F-6046-846F-3258-799C554053F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63429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3879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240235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41756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947915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39347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010411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677113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99133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6000" y="1224000"/>
            <a:ext cx="90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2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4693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16542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452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74226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46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81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42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96544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11640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43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3A5D5BB-D9AB-534E-B9F2-D16C6B394B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1451" y="617026"/>
            <a:ext cx="5609097" cy="560909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65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0F0EBD8A-65AF-2043-1C37-DC4F0473D5E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84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7992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 b="0" i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24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80092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47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99496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124766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904355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529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16327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56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C9BA279-6E9D-9A11-846F-5BBEB16CA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280289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201749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601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9A21C5-5282-C15F-5DB5-AC26BA85C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20381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90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379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358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Two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2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8B78B49-BC35-180C-C3AF-949D1022C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9538" y="1223963"/>
            <a:ext cx="4392000" cy="439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34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45468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80066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6AC108-2520-C62B-90E8-B46FB022847F}"/>
              </a:ext>
            </a:extLst>
          </p:cNvPr>
          <p:cNvSpPr txBox="1">
            <a:spLocks/>
          </p:cNvSpPr>
          <p:nvPr userDrawn="1"/>
        </p:nvSpPr>
        <p:spPr>
          <a:xfrm>
            <a:off x="360000" y="2847749"/>
            <a:ext cx="8280000" cy="979499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7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</a:rPr>
              <a:t>Thank you</a:t>
            </a:r>
          </a:p>
        </p:txBody>
      </p:sp>
      <p:grpSp>
        <p:nvGrpSpPr>
          <p:cNvPr id="6" name="Graphic 7">
            <a:extLst>
              <a:ext uri="{FF2B5EF4-FFF2-40B4-BE49-F238E27FC236}">
                <a16:creationId xmlns:a16="http://schemas.microsoft.com/office/drawing/2014/main" id="{2D01E3DB-67FF-5792-FE30-C13A88F39CF4}"/>
              </a:ext>
            </a:extLst>
          </p:cNvPr>
          <p:cNvGrpSpPr/>
          <p:nvPr userDrawn="1"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CE4753-0A5D-090A-B591-EFA664E3A707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3CB8C6-A7A3-7D62-5BDF-A8A9B8C90073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DA17BB-4CFB-3247-6791-6CBA0B73DF93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3283-68D4-53CE-1BFC-65BEA44C5BE0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object 83">
            <a:extLst>
              <a:ext uri="{FF2B5EF4-FFF2-40B4-BE49-F238E27FC236}">
                <a16:creationId xmlns:a16="http://schemas.microsoft.com/office/drawing/2014/main" id="{E6370E71-FD2F-4596-57E8-D2CFB5C0E174}"/>
              </a:ext>
            </a:extLst>
          </p:cNvPr>
          <p:cNvSpPr txBox="1">
            <a:spLocks/>
          </p:cNvSpPr>
          <p:nvPr userDrawn="1"/>
        </p:nvSpPr>
        <p:spPr>
          <a:xfrm>
            <a:off x="360000" y="640203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623EC1-EDCD-70A7-AA60-6C1B56814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88000" y="6390000"/>
            <a:ext cx="1080000" cy="178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2816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DB60227-1F00-1798-6466-609E4C811EA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57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09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565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66160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234030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077323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11346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92085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5063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529F-45D2-4CCB-9038-60E76CA4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2000"/>
            <a:ext cx="10515600" cy="57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7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026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66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07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1" r:id="rId3"/>
    <p:sldLayoutId id="2147483708" r:id="rId4"/>
    <p:sldLayoutId id="2147483709" r:id="rId5"/>
    <p:sldLayoutId id="2147483710" r:id="rId6"/>
    <p:sldLayoutId id="2147483679" r:id="rId7"/>
    <p:sldLayoutId id="2147483680" r:id="rId8"/>
    <p:sldLayoutId id="2147483973" r:id="rId9"/>
    <p:sldLayoutId id="214748397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FD0C243-D1C1-B4B1-9B32-69F59D7F3E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2" r:id="rId10"/>
    <p:sldLayoutId id="2147483743" r:id="rId11"/>
    <p:sldLayoutId id="2147483744" r:id="rId12"/>
    <p:sldLayoutId id="2147483745" r:id="rId13"/>
    <p:sldLayoutId id="2147483747" r:id="rId14"/>
    <p:sldLayoutId id="2147483750" r:id="rId15"/>
    <p:sldLayoutId id="2147483751" r:id="rId16"/>
    <p:sldLayoutId id="2147483972" r:id="rId17"/>
    <p:sldLayoutId id="2147483760" r:id="rId18"/>
    <p:sldLayoutId id="2147483761" r:id="rId19"/>
    <p:sldLayoutId id="214748376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6BC8079-1EB9-883A-E669-872AAF401AA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6" r:id="rId2"/>
    <p:sldLayoutId id="2147483779" r:id="rId3"/>
    <p:sldLayoutId id="2147483781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71" r:id="rId17"/>
    <p:sldLayoutId id="2147483968" r:id="rId18"/>
    <p:sldLayoutId id="2147483969" r:id="rId19"/>
    <p:sldLayoutId id="214748397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60189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9" r:id="rId2"/>
    <p:sldLayoutId id="2147483872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4" r:id="rId11"/>
    <p:sldLayoutId id="2147483885" r:id="rId12"/>
    <p:sldLayoutId id="2147483886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900" r:id="rId19"/>
    <p:sldLayoutId id="2147483902" r:id="rId20"/>
    <p:sldLayoutId id="2147483903" r:id="rId21"/>
    <p:sldLayoutId id="2147483976" r:id="rId22"/>
    <p:sldLayoutId id="2147483977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2605BD6-BC63-3818-0743-5C1D7B989B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5" r:id="rId2"/>
    <p:sldLayoutId id="2147483926" r:id="rId3"/>
    <p:sldLayoutId id="2147483927" r:id="rId4"/>
    <p:sldLayoutId id="2147483928" r:id="rId5"/>
    <p:sldLayoutId id="2147483942" r:id="rId6"/>
    <p:sldLayoutId id="214748394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76CC-4F6C-53F7-3B60-903045EE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48053"/>
            <a:ext cx="11508000" cy="1578894"/>
          </a:xfrm>
        </p:spPr>
        <p:txBody>
          <a:bodyPr/>
          <a:lstStyle/>
          <a:p>
            <a:r>
              <a:rPr lang="en-GB" sz="5400" dirty="0"/>
              <a:t>Acoustic research at the Natural History Museum, London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F4427-2C8D-9958-00A6-3A6868EFD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2091-DF6A-EB43-60DE-4CB3BEFE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4528732"/>
            <a:ext cx="10522340" cy="1461362"/>
          </a:xfrm>
        </p:spPr>
        <p:txBody>
          <a:bodyPr/>
          <a:lstStyle/>
          <a:p>
            <a:r>
              <a:rPr lang="en-GB" dirty="0"/>
              <a:t>Ed Baker</a:t>
            </a:r>
          </a:p>
          <a:p>
            <a:r>
              <a:rPr lang="en-GB" sz="2400" dirty="0"/>
              <a:t>Acoustic Biology Researcher</a:t>
            </a:r>
            <a:br>
              <a:rPr lang="en-GB" sz="2400" dirty="0"/>
            </a:br>
            <a:r>
              <a:rPr lang="en-GB" sz="2400" dirty="0"/>
              <a:t>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527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Sudden need to scale </a:t>
            </a:r>
          </a:p>
        </p:txBody>
      </p:sp>
    </p:spTree>
    <p:extLst>
      <p:ext uri="{BB962C8B-B14F-4D97-AF65-F5344CB8AC3E}">
        <p14:creationId xmlns:p14="http://schemas.microsoft.com/office/powerpoint/2010/main" val="164075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3CF45E-56E0-FF38-4629-7070117C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5" y="181006"/>
            <a:ext cx="5400000" cy="498598"/>
          </a:xfrm>
        </p:spPr>
        <p:txBody>
          <a:bodyPr/>
          <a:lstStyle/>
          <a:p>
            <a:r>
              <a:rPr lang="en-GB" dirty="0"/>
              <a:t>How we got here</a:t>
            </a:r>
            <a:br>
              <a:rPr lang="en-GB" dirty="0"/>
            </a:br>
            <a:r>
              <a:rPr lang="en-GB" b="0" dirty="0"/>
              <a:t>Commitments to bioacoustics 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26BC9A-A0C1-0FB5-F10C-23AD4C0FB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3727379"/>
          </a:xfrm>
        </p:spPr>
        <p:txBody>
          <a:bodyPr/>
          <a:lstStyle/>
          <a:p>
            <a:pPr marL="0" indent="0"/>
            <a:r>
              <a:rPr lang="en-GB" dirty="0"/>
              <a:t>1 UK Nature Recovery (Research Theme)</a:t>
            </a:r>
          </a:p>
          <a:p>
            <a:pPr marL="0" indent="0"/>
            <a:r>
              <a:rPr lang="en-GB" dirty="0"/>
              <a:t>2 Urban Nature Project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087531E-48C0-F957-E1D0-45E11D37C0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200" y="6357600"/>
            <a:ext cx="216000" cy="144000"/>
          </a:xfrm>
        </p:spPr>
        <p:txBody>
          <a:bodyPr/>
          <a:lstStyle/>
          <a:p>
            <a:fld id="{9B5846C3-181E-42AF-88D6-2D408221E3D0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" name="Picture 1" descr="A group of people walking on a path with a castl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9D3A9E4-CF08-52F2-128A-CB5C176C8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2" t="5575" r="14716"/>
          <a:stretch/>
        </p:blipFill>
        <p:spPr>
          <a:xfrm>
            <a:off x="5467575" y="-8492"/>
            <a:ext cx="6724426" cy="686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69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UK Nature Recovery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0E0415-9DFF-5846-D05A-B233CE8EC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Theme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174038" y="2062720"/>
            <a:ext cx="5760000" cy="4437852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800" i="1" dirty="0"/>
              <a:t>… develop and share scientific understanding of the composition and dynamics of the natural world, </a:t>
            </a:r>
            <a:r>
              <a:rPr lang="en-GB" sz="2400" b="1" dirty="0"/>
              <a:t>generating data, knowledge and tools that accelerate nature recovery</a:t>
            </a:r>
            <a:r>
              <a:rPr lang="en-GB" sz="1800" dirty="0"/>
              <a:t> </a:t>
            </a:r>
            <a:r>
              <a:rPr lang="en-GB" sz="1800" i="1" dirty="0"/>
              <a:t>in the UK and UK Overseas Territories</a:t>
            </a:r>
          </a:p>
        </p:txBody>
      </p:sp>
      <p:pic>
        <p:nvPicPr>
          <p:cNvPr id="17" name="Picture 16" descr="A book cover with a bee&#10;&#10;Description automatically generated">
            <a:extLst>
              <a:ext uri="{FF2B5EF4-FFF2-40B4-BE49-F238E27FC236}">
                <a16:creationId xmlns:a16="http://schemas.microsoft.com/office/drawing/2014/main" id="{D4743C45-7F37-E61F-26C9-C99C496C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19393"/>
          <a:stretch/>
        </p:blipFill>
        <p:spPr>
          <a:xfrm>
            <a:off x="6257963" y="-17466"/>
            <a:ext cx="5934037" cy="687546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04B6C3A-46A2-C8E5-F5DD-11AA7896A0D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nhm.ac.uk/our-broken-planet</a:t>
            </a:r>
          </a:p>
        </p:txBody>
      </p:sp>
    </p:spTree>
    <p:extLst>
      <p:ext uri="{BB962C8B-B14F-4D97-AF65-F5344CB8AC3E}">
        <p14:creationId xmlns:p14="http://schemas.microsoft.com/office/powerpoint/2010/main" val="1722942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923915" y="1056550"/>
            <a:ext cx="6060331" cy="2128280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600" i="1" dirty="0"/>
              <a:t>The Urban Nature Project is developing new </a:t>
            </a:r>
            <a:r>
              <a:rPr lang="en-GB" sz="2000" b="1" dirty="0"/>
              <a:t>scientific tools and skills urgently needed to monitor, understand and protect </a:t>
            </a:r>
            <a:r>
              <a:rPr lang="en-GB" sz="1600" i="1" dirty="0"/>
              <a:t>urban nature</a:t>
            </a:r>
            <a:r>
              <a:rPr lang="en-GB" sz="2000" dirty="0"/>
              <a:t>.</a:t>
            </a:r>
          </a:p>
        </p:txBody>
      </p:sp>
      <p:pic>
        <p:nvPicPr>
          <p:cNvPr id="6" name="Picture 5" descr="A telephone booth with a sign&#10;&#10;Description automatically generated">
            <a:extLst>
              <a:ext uri="{FF2B5EF4-FFF2-40B4-BE49-F238E27FC236}">
                <a16:creationId xmlns:a16="http://schemas.microsoft.com/office/drawing/2014/main" id="{99467747-5C4E-6238-EC74-44482D74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27747" r="35778" b="23121"/>
          <a:stretch/>
        </p:blipFill>
        <p:spPr>
          <a:xfrm>
            <a:off x="8339587" y="0"/>
            <a:ext cx="3852413" cy="685800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78E20CB-13EC-E5C6-0171-8ADB4F86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306" y="6291596"/>
            <a:ext cx="5760000" cy="289375"/>
          </a:xfrm>
        </p:spPr>
        <p:txBody>
          <a:bodyPr/>
          <a:lstStyle/>
          <a:p>
            <a:r>
              <a:rPr lang="en-GB" dirty="0"/>
              <a:t>nhm.ac.uk/urbannature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13629-3161-9163-7A72-4DA146D4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8079"/>
            <a:ext cx="8339587" cy="29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path&#10;&#10;Description automatically generated">
            <a:extLst>
              <a:ext uri="{FF2B5EF4-FFF2-40B4-BE49-F238E27FC236}">
                <a16:creationId xmlns:a16="http://schemas.microsoft.com/office/drawing/2014/main" id="{4E4002FF-274E-232A-A5CD-AC99A5912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88" y="1"/>
            <a:ext cx="1326686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B530C-3461-9CCF-5D30-4F06440C2D89}"/>
              </a:ext>
            </a:extLst>
          </p:cNvPr>
          <p:cNvSpPr txBox="1"/>
          <p:nvPr/>
        </p:nvSpPr>
        <p:spPr>
          <a:xfrm>
            <a:off x="-417689" y="596398"/>
            <a:ext cx="12285433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	A Living Laboratory</a:t>
            </a:r>
          </a:p>
          <a:p>
            <a:r>
              <a:rPr lang="en-GB" sz="2400" dirty="0">
                <a:solidFill>
                  <a:schemeClr val="bg1"/>
                </a:solidFill>
              </a:rPr>
              <a:t>	Our gardens are a hub for urban nature identification and field survey skills</a:t>
            </a:r>
          </a:p>
        </p:txBody>
      </p:sp>
    </p:spTree>
    <p:extLst>
      <p:ext uri="{BB962C8B-B14F-4D97-AF65-F5344CB8AC3E}">
        <p14:creationId xmlns:p14="http://schemas.microsoft.com/office/powerpoint/2010/main" val="304530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circle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8BD4E89-5B69-6CCD-263A-D46F06916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1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2C5A173-E95D-906F-4750-6D75746A8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0000">
            <a:off x="-572175" y="-642866"/>
            <a:ext cx="14977169" cy="842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30CE30-498F-C5F5-6F3D-78284A6A6A0F}"/>
              </a:ext>
            </a:extLst>
          </p:cNvPr>
          <p:cNvSpPr/>
          <p:nvPr/>
        </p:nvSpPr>
        <p:spPr>
          <a:xfrm>
            <a:off x="2805630" y="2230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F11091-B3A1-3580-C15C-63EC8126FAB7}"/>
              </a:ext>
            </a:extLst>
          </p:cNvPr>
          <p:cNvSpPr/>
          <p:nvPr/>
        </p:nvSpPr>
        <p:spPr>
          <a:xfrm>
            <a:off x="2860961" y="417102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E0016B-7438-BE34-5445-E5627C0B8283}"/>
              </a:ext>
            </a:extLst>
          </p:cNvPr>
          <p:cNvSpPr/>
          <p:nvPr/>
        </p:nvSpPr>
        <p:spPr>
          <a:xfrm>
            <a:off x="2639152" y="47005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B33AC-7852-58DE-16F2-4C416BCB548D}"/>
              </a:ext>
            </a:extLst>
          </p:cNvPr>
          <p:cNvSpPr/>
          <p:nvPr/>
        </p:nvSpPr>
        <p:spPr>
          <a:xfrm>
            <a:off x="1843489" y="437736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132AD-0A1B-6EB4-AB2A-B0A1D0E006A2}"/>
              </a:ext>
            </a:extLst>
          </p:cNvPr>
          <p:cNvSpPr/>
          <p:nvPr/>
        </p:nvSpPr>
        <p:spPr>
          <a:xfrm>
            <a:off x="1468916" y="530278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7C87F-3912-8A7B-14D0-56827698514D}"/>
              </a:ext>
            </a:extLst>
          </p:cNvPr>
          <p:cNvSpPr/>
          <p:nvPr/>
        </p:nvSpPr>
        <p:spPr>
          <a:xfrm>
            <a:off x="1057621" y="511917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A87622-0AD7-7D3E-A405-3AB50F865C9B}"/>
              </a:ext>
            </a:extLst>
          </p:cNvPr>
          <p:cNvSpPr/>
          <p:nvPr/>
        </p:nvSpPr>
        <p:spPr>
          <a:xfrm>
            <a:off x="1331818" y="467849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246F39-6BA3-B042-A16D-3E145D1F7203}"/>
              </a:ext>
            </a:extLst>
          </p:cNvPr>
          <p:cNvSpPr/>
          <p:nvPr/>
        </p:nvSpPr>
        <p:spPr>
          <a:xfrm>
            <a:off x="1995278" y="37530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99008C-733D-F5E5-F8C3-B908C7A65CFA}"/>
              </a:ext>
            </a:extLst>
          </p:cNvPr>
          <p:cNvSpPr/>
          <p:nvPr/>
        </p:nvSpPr>
        <p:spPr>
          <a:xfrm>
            <a:off x="1302440" y="3914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3B442A-689F-8E5F-93A4-A544A1518E3D}"/>
              </a:ext>
            </a:extLst>
          </p:cNvPr>
          <p:cNvSpPr/>
          <p:nvPr/>
        </p:nvSpPr>
        <p:spPr>
          <a:xfrm>
            <a:off x="528810" y="435533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DE1D5-C0BC-2554-3117-B59D6536CEE1}"/>
              </a:ext>
            </a:extLst>
          </p:cNvPr>
          <p:cNvSpPr/>
          <p:nvPr/>
        </p:nvSpPr>
        <p:spPr>
          <a:xfrm>
            <a:off x="548396" y="3246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447C9-CD91-C7D4-534E-7C75C1617017}"/>
              </a:ext>
            </a:extLst>
          </p:cNvPr>
          <p:cNvSpPr/>
          <p:nvPr/>
        </p:nvSpPr>
        <p:spPr>
          <a:xfrm>
            <a:off x="2487365" y="261466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D194E7-2B3F-B09A-14F8-D7104149A0D9}"/>
              </a:ext>
            </a:extLst>
          </p:cNvPr>
          <p:cNvSpPr/>
          <p:nvPr/>
        </p:nvSpPr>
        <p:spPr>
          <a:xfrm>
            <a:off x="-4656462" y="218868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A2373F-6DD4-4002-D804-B1D4DDA7ACF1}"/>
              </a:ext>
            </a:extLst>
          </p:cNvPr>
          <p:cNvSpPr/>
          <p:nvPr/>
        </p:nvSpPr>
        <p:spPr>
          <a:xfrm>
            <a:off x="9966654" y="507069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3ECC5B-A80A-39C6-FD62-7E0BF0076EEC}"/>
              </a:ext>
            </a:extLst>
          </p:cNvPr>
          <p:cNvSpPr/>
          <p:nvPr/>
        </p:nvSpPr>
        <p:spPr>
          <a:xfrm>
            <a:off x="9017673" y="516084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F01C66-1EBF-D8A5-5383-8A07A06811A8}"/>
              </a:ext>
            </a:extLst>
          </p:cNvPr>
          <p:cNvSpPr/>
          <p:nvPr/>
        </p:nvSpPr>
        <p:spPr>
          <a:xfrm>
            <a:off x="9518636" y="546258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8FC62-4115-131B-7E5C-7C2253F80699}"/>
              </a:ext>
            </a:extLst>
          </p:cNvPr>
          <p:cNvSpPr/>
          <p:nvPr/>
        </p:nvSpPr>
        <p:spPr>
          <a:xfrm>
            <a:off x="8033564" y="523227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A0C6F5-1E29-6F86-18B6-C8BC0457CF26}"/>
              </a:ext>
            </a:extLst>
          </p:cNvPr>
          <p:cNvSpPr/>
          <p:nvPr/>
        </p:nvSpPr>
        <p:spPr>
          <a:xfrm>
            <a:off x="4536502" y="60163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5A3817-EB1D-C738-41D3-9C9CF51EC9CD}"/>
              </a:ext>
            </a:extLst>
          </p:cNvPr>
          <p:cNvSpPr/>
          <p:nvPr/>
        </p:nvSpPr>
        <p:spPr>
          <a:xfrm>
            <a:off x="2936853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C11484-6428-190A-8DFA-BBFCAE37D41C}"/>
              </a:ext>
            </a:extLst>
          </p:cNvPr>
          <p:cNvSpPr/>
          <p:nvPr/>
        </p:nvSpPr>
        <p:spPr>
          <a:xfrm>
            <a:off x="3751610" y="567054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C16804-DCAC-4E60-09FF-7C58EF75543F}"/>
              </a:ext>
            </a:extLst>
          </p:cNvPr>
          <p:cNvSpPr/>
          <p:nvPr/>
        </p:nvSpPr>
        <p:spPr>
          <a:xfrm>
            <a:off x="5144061" y="527115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F64258-E53F-FD70-CA50-DA04C499979F}"/>
              </a:ext>
            </a:extLst>
          </p:cNvPr>
          <p:cNvSpPr/>
          <p:nvPr/>
        </p:nvSpPr>
        <p:spPr>
          <a:xfrm>
            <a:off x="4174742" y="528075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E0DDB7-A260-B541-6B0F-E503894A9300}"/>
              </a:ext>
            </a:extLst>
          </p:cNvPr>
          <p:cNvSpPr/>
          <p:nvPr/>
        </p:nvSpPr>
        <p:spPr>
          <a:xfrm>
            <a:off x="3181632" y="530100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002DA8-AC45-288F-B9D8-9F7F367322B3}"/>
              </a:ext>
            </a:extLst>
          </p:cNvPr>
          <p:cNvSpPr/>
          <p:nvPr/>
        </p:nvSpPr>
        <p:spPr>
          <a:xfrm>
            <a:off x="1812397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EF08703-C2BD-0409-6A05-F912B0B46ED2}"/>
              </a:ext>
            </a:extLst>
          </p:cNvPr>
          <p:cNvSpPr/>
          <p:nvPr/>
        </p:nvSpPr>
        <p:spPr>
          <a:xfrm>
            <a:off x="2287590" y="572808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B6D56E-E21E-E85D-D281-5DFD0A3F0A91}"/>
              </a:ext>
            </a:extLst>
          </p:cNvPr>
          <p:cNvSpPr/>
          <p:nvPr/>
        </p:nvSpPr>
        <p:spPr>
          <a:xfrm>
            <a:off x="1057621" y="58321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6B26A4-0273-0377-2864-4195D148E3FE}"/>
              </a:ext>
            </a:extLst>
          </p:cNvPr>
          <p:cNvSpPr/>
          <p:nvPr/>
        </p:nvSpPr>
        <p:spPr>
          <a:xfrm>
            <a:off x="687941" y="616263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E66BA6-EE9A-C0A0-4615-F3D80B63D766}"/>
              </a:ext>
            </a:extLst>
          </p:cNvPr>
          <p:cNvSpPr/>
          <p:nvPr/>
        </p:nvSpPr>
        <p:spPr>
          <a:xfrm>
            <a:off x="10291622" y="548584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A2918F-1460-E664-CD8A-5F5AE2FAC389}"/>
              </a:ext>
            </a:extLst>
          </p:cNvPr>
          <p:cNvSpPr/>
          <p:nvPr/>
        </p:nvSpPr>
        <p:spPr>
          <a:xfrm>
            <a:off x="11447309" y="559431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287D5D-4CD5-3882-C2EB-69874D14B677}"/>
              </a:ext>
            </a:extLst>
          </p:cNvPr>
          <p:cNvSpPr/>
          <p:nvPr/>
        </p:nvSpPr>
        <p:spPr>
          <a:xfrm>
            <a:off x="12393781" y="57297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B95C07-173B-E127-10A4-C6AA38A77E2E}"/>
              </a:ext>
            </a:extLst>
          </p:cNvPr>
          <p:cNvSpPr/>
          <p:nvPr/>
        </p:nvSpPr>
        <p:spPr>
          <a:xfrm>
            <a:off x="8808981" y="570474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43D56C-8B84-618A-1425-23CA945C64DF}"/>
              </a:ext>
            </a:extLst>
          </p:cNvPr>
          <p:cNvSpPr/>
          <p:nvPr/>
        </p:nvSpPr>
        <p:spPr>
          <a:xfrm>
            <a:off x="9810168" y="599370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139D296-6092-20CF-2CC0-8BFB4D2ED0AC}"/>
              </a:ext>
            </a:extLst>
          </p:cNvPr>
          <p:cNvSpPr/>
          <p:nvPr/>
        </p:nvSpPr>
        <p:spPr>
          <a:xfrm>
            <a:off x="10843437" y="5889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F1E430-D9E4-6AA7-A9D7-83BA81A78541}"/>
              </a:ext>
            </a:extLst>
          </p:cNvPr>
          <p:cNvSpPr/>
          <p:nvPr/>
        </p:nvSpPr>
        <p:spPr>
          <a:xfrm>
            <a:off x="12555361" y="50236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888A03-A2B1-BDA2-2606-2C920FB2B8CB}"/>
              </a:ext>
            </a:extLst>
          </p:cNvPr>
          <p:cNvSpPr/>
          <p:nvPr/>
        </p:nvSpPr>
        <p:spPr>
          <a:xfrm>
            <a:off x="12555361" y="419375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C06696-010A-1A4D-501A-1F81A393DC58}"/>
              </a:ext>
            </a:extLst>
          </p:cNvPr>
          <p:cNvSpPr/>
          <p:nvPr/>
        </p:nvSpPr>
        <p:spPr>
          <a:xfrm>
            <a:off x="8195143" y="1156077"/>
            <a:ext cx="3575327" cy="1458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8DA8B886-B388-756B-C7B1-E88F471DA79D}"/>
              </a:ext>
            </a:extLst>
          </p:cNvPr>
          <p:cNvSpPr txBox="1">
            <a:spLocks/>
          </p:cNvSpPr>
          <p:nvPr/>
        </p:nvSpPr>
        <p:spPr>
          <a:xfrm>
            <a:off x="2860960" y="1936202"/>
            <a:ext cx="9846189" cy="38139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9700" indent="-13970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1138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61925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613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38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94" lvl="1" indent="0" defTabSz="553186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Long-term (intense, untargeted) monitoring plus detailed case studies of how habitat translocation, creation and restoration actions impact biodiversity</a:t>
            </a:r>
          </a:p>
          <a:p>
            <a:pPr marL="253994" lvl="1" indent="0" defTabSz="553186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Over-specified (plenty of excess compute, transfer) – capacity to double number of devices. Testing arena for more targeted, less power hungry devices.</a:t>
            </a:r>
          </a:p>
          <a:p>
            <a:pPr marL="253994" lvl="1" indent="0" defTabSz="553186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Background data:</a:t>
            </a:r>
          </a:p>
          <a:p>
            <a:pPr marL="718066" lvl="2" indent="-281510" defTabSz="553186">
              <a:spcBef>
                <a:spcPts val="0"/>
              </a:spcBef>
              <a:spcAft>
                <a:spcPts val="800"/>
              </a:spcAft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One of the most intensively studied urban sites for 25 years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5B0A86-E75B-237E-9578-DEDF45C87943}"/>
              </a:ext>
            </a:extLst>
          </p:cNvPr>
          <p:cNvSpPr txBox="1"/>
          <p:nvPr/>
        </p:nvSpPr>
        <p:spPr>
          <a:xfrm>
            <a:off x="-6180" y="589299"/>
            <a:ext cx="108462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	A Living Laboratory</a:t>
            </a:r>
          </a:p>
          <a:p>
            <a:r>
              <a:rPr lang="en-GB" sz="2400">
                <a:solidFill>
                  <a:schemeClr val="bg1"/>
                </a:solidFill>
              </a:rPr>
              <a:t>	Power-over-Ethernet </a:t>
            </a:r>
            <a:r>
              <a:rPr lang="en-GB" sz="2400" dirty="0">
                <a:solidFill>
                  <a:schemeClr val="bg1"/>
                </a:solidFill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58503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Acoustics in Urban Nature Project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085528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Comprehensive survey of acoustic environments of the site</a:t>
            </a:r>
          </a:p>
          <a:p>
            <a:r>
              <a:rPr lang="en-GB" sz="1600" dirty="0"/>
              <a:t>Airborne; freshwater; soil; timber </a:t>
            </a:r>
          </a:p>
          <a:p>
            <a:pPr marL="0" indent="0">
              <a:buNone/>
            </a:pPr>
            <a:r>
              <a:rPr lang="en-GB" sz="1600" dirty="0"/>
              <a:t>First year: complete dataset</a:t>
            </a:r>
          </a:p>
          <a:p>
            <a:r>
              <a:rPr lang="en-GB" sz="1600" dirty="0"/>
              <a:t>Look at sampling in some subsequent years (museums like to keep stuff)</a:t>
            </a:r>
          </a:p>
          <a:p>
            <a:r>
              <a:rPr lang="en-GB" sz="1600" dirty="0"/>
              <a:t>Some ultrasound, some arrays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Raspberry Pi devices </a:t>
            </a:r>
          </a:p>
          <a:p>
            <a:r>
              <a:rPr lang="en-GB" sz="1600" dirty="0"/>
              <a:t>Familiar environment for researchers</a:t>
            </a:r>
          </a:p>
          <a:p>
            <a:r>
              <a:rPr lang="en-GB" sz="1600" dirty="0"/>
              <a:t>Generic Linux fits with IT maintenance and security practices</a:t>
            </a:r>
          </a:p>
          <a:p>
            <a:r>
              <a:rPr lang="en-GB" sz="1600" dirty="0"/>
              <a:t>Extensible with new sensors/capabilities</a:t>
            </a:r>
          </a:p>
          <a:p>
            <a:r>
              <a:rPr lang="en-GB" sz="1600" dirty="0"/>
              <a:t>Cheap to replace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504CC6-016B-D15D-4A9C-C653A8BDA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342" y="0"/>
            <a:ext cx="3842657" cy="69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224000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Comprehensive baseline at the opening of grounds</a:t>
            </a:r>
          </a:p>
          <a:p>
            <a:r>
              <a:rPr lang="en-GB" dirty="0"/>
              <a:t>Prior work before and during lockdowns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Sound in urban environments</a:t>
            </a:r>
          </a:p>
          <a:p>
            <a:r>
              <a:rPr lang="en-GB" dirty="0"/>
              <a:t>Effects on wildlife</a:t>
            </a:r>
          </a:p>
          <a:p>
            <a:r>
              <a:rPr lang="en-GB" dirty="0"/>
              <a:t>Effects on methods</a:t>
            </a:r>
          </a:p>
          <a:p>
            <a:r>
              <a:rPr lang="en-GB" dirty="0"/>
              <a:t>Noise transfer between environments</a:t>
            </a:r>
          </a:p>
          <a:p>
            <a:r>
              <a:rPr lang="en-GB" dirty="0"/>
              <a:t>Noise mitigation vs biodiversity gain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Some species-related work (with NHM Innovation Lab)</a:t>
            </a:r>
          </a:p>
          <a:p>
            <a:r>
              <a:rPr lang="en-GB" dirty="0"/>
              <a:t>Focus on collection strengths (e.g. European Orthoptera)</a:t>
            </a:r>
          </a:p>
          <a:p>
            <a:r>
              <a:rPr lang="en-GB" dirty="0"/>
              <a:t>Focus on hard groups with institutional knowledge (e.g. pollinators; mosquitoes) – from library creation</a:t>
            </a:r>
          </a:p>
        </p:txBody>
      </p:sp>
      <p:pic>
        <p:nvPicPr>
          <p:cNvPr id="8" name="Picture 7" descr="A group of small bottles with labels&#10;&#10;Description automatically generated">
            <a:extLst>
              <a:ext uri="{FF2B5EF4-FFF2-40B4-BE49-F238E27FC236}">
                <a16:creationId xmlns:a16="http://schemas.microsoft.com/office/drawing/2014/main" id="{4B568A59-94D1-C205-F4D1-17CC790ED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7" r="30492"/>
          <a:stretch/>
        </p:blipFill>
        <p:spPr>
          <a:xfrm>
            <a:off x="6718663" y="0"/>
            <a:ext cx="5473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69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994392"/>
          </a:xfrm>
        </p:spPr>
        <p:txBody>
          <a:bodyPr/>
          <a:lstStyle/>
          <a:p>
            <a:r>
              <a:rPr lang="en-GB" dirty="0"/>
              <a:t>Continuous audio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High environmental sensor density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Regular traditional surveys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 (water, soil, malaise)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</p:spTree>
    <p:extLst>
      <p:ext uri="{BB962C8B-B14F-4D97-AF65-F5344CB8AC3E}">
        <p14:creationId xmlns:p14="http://schemas.microsoft.com/office/powerpoint/2010/main" val="139558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7BFD5CE1-E66A-7063-67B8-7A5637134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"/>
            <a:ext cx="12192000" cy="68541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84E00-69C7-24A0-3B6F-EE6A92CBCAC0}"/>
              </a:ext>
            </a:extLst>
          </p:cNvPr>
          <p:cNvSpPr txBox="1"/>
          <p:nvPr/>
        </p:nvSpPr>
        <p:spPr>
          <a:xfrm>
            <a:off x="0" y="478971"/>
            <a:ext cx="10846200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Education and engagement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ABEAB-23DA-2432-863E-287E034476C6}"/>
              </a:ext>
            </a:extLst>
          </p:cNvPr>
          <p:cNvSpPr txBox="1"/>
          <p:nvPr/>
        </p:nvSpPr>
        <p:spPr>
          <a:xfrm>
            <a:off x="0" y="4547742"/>
            <a:ext cx="5421086" cy="230832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Nature Activity Centre supported by 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Listening funnels (curated soundscapes from grounds) with interpretation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Digital panel with real-time identifications and interpretation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7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74C3244-279F-7FAD-D46B-8AF983F13609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CBC45B0-AF68-7027-CBA9-16D63689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289375"/>
          </a:xfrm>
        </p:spPr>
        <p:txBody>
          <a:bodyPr/>
          <a:lstStyle/>
          <a:p>
            <a:r>
              <a:rPr lang="en-GB" dirty="0"/>
              <a:t>Partner Network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30456D8-4065-F7E2-90D4-32A0B166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0059" y="980559"/>
            <a:ext cx="7402284" cy="50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Acoustics with Partner Sites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C0264-32FA-2E56-031D-44521AC62D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200" y="6357600"/>
            <a:ext cx="216000" cy="144000"/>
          </a:xfrm>
        </p:spPr>
        <p:txBody>
          <a:bodyPr/>
          <a:lstStyle/>
          <a:p>
            <a:fld id="{9B5846C3-181E-42AF-88D6-2D408221E3D0}" type="slidenum">
              <a:rPr lang="en-GB" smtClean="0">
                <a:solidFill>
                  <a:schemeClr val="bg1"/>
                </a:solidFill>
              </a:rPr>
              <a:pPr/>
              <a:t>22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224000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Audiomoth</a:t>
            </a:r>
            <a:r>
              <a:rPr lang="en-GB" dirty="0"/>
              <a:t> surveys</a:t>
            </a:r>
          </a:p>
          <a:p>
            <a:pPr marL="0" indent="0">
              <a:buNone/>
            </a:pPr>
            <a:r>
              <a:rPr lang="en-GB" dirty="0"/>
              <a:t>Soil/water/malaise eDNA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Research focus:</a:t>
            </a:r>
          </a:p>
          <a:p>
            <a:r>
              <a:rPr lang="en-GB" dirty="0"/>
              <a:t>Latitudinal changes across UK</a:t>
            </a:r>
          </a:p>
          <a:p>
            <a:endParaRPr lang="en-GB" dirty="0"/>
          </a:p>
          <a:p>
            <a:r>
              <a:rPr lang="en-GB" dirty="0"/>
              <a:t>Correlation of </a:t>
            </a:r>
            <a:r>
              <a:rPr lang="en-GB" dirty="0" err="1"/>
              <a:t>ecoacoustic</a:t>
            </a:r>
            <a:r>
              <a:rPr lang="en-GB" dirty="0"/>
              <a:t> metrics with eDNA (over seasons and latitude)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22C8B-1984-3F12-F119-0FFDB33FABBB}"/>
              </a:ext>
            </a:extLst>
          </p:cNvPr>
          <p:cNvGrpSpPr/>
          <p:nvPr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10" name="object 82">
              <a:extLst>
                <a:ext uri="{FF2B5EF4-FFF2-40B4-BE49-F238E27FC236}">
                  <a16:creationId xmlns:a16="http://schemas.microsoft.com/office/drawing/2014/main" id="{7BCB7B78-8CE1-92F7-F135-02C2CD51501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11" name="object 83">
              <a:extLst>
                <a:ext uri="{FF2B5EF4-FFF2-40B4-BE49-F238E27FC236}">
                  <a16:creationId xmlns:a16="http://schemas.microsoft.com/office/drawing/2014/main" id="{A1A16186-7A17-657E-3DA5-C73D5B8074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FDB6A3-8AE1-1E67-EB7B-34154F9A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28" y="0"/>
            <a:ext cx="5127171" cy="6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37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246495"/>
          </a:xfrm>
        </p:spPr>
        <p:txBody>
          <a:bodyPr/>
          <a:lstStyle/>
          <a:p>
            <a:r>
              <a:rPr lang="en-GB" dirty="0"/>
              <a:t>Sampled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Single </a:t>
            </a:r>
            <a:r>
              <a:rPr lang="en-GB" dirty="0" err="1"/>
              <a:t>audiomoth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605166"/>
          </a:xfrm>
        </p:spPr>
        <p:txBody>
          <a:bodyPr/>
          <a:lstStyle/>
          <a:p>
            <a:pPr algn="l" rtl="0" fontAlgn="base"/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Co-design workshops with students and Museum scientists to produce a scientific question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98AE4-449C-80E2-D941-B482932A95F5}"/>
              </a:ext>
            </a:extLst>
          </p:cNvPr>
          <p:cNvSpPr txBox="1"/>
          <p:nvPr/>
        </p:nvSpPr>
        <p:spPr>
          <a:xfrm>
            <a:off x="206828" y="119112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 Nature Overheard investigates </a:t>
            </a:r>
            <a:r>
              <a:rPr lang="en-GB" sz="1800" b="1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how road noise affects </a:t>
            </a:r>
            <a:r>
              <a:rPr lang="en-GB" b="1" dirty="0">
                <a:solidFill>
                  <a:srgbClr val="FFFFFF"/>
                </a:solidFill>
                <a:latin typeface="Segoe UI" panose="020B0502040204020203" pitchFamily="34" charset="0"/>
              </a:rPr>
              <a:t>wildlife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Segoe UI" panose="020B0502040204020203" pitchFamily="34" charset="0"/>
              </a:rPr>
              <a:t> Recordings from mobile devices and short online survey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85B556-0A27-57FA-AB8F-CBD40DB44A0F}"/>
              </a:ext>
            </a:extLst>
          </p:cNvPr>
          <p:cNvSpPr/>
          <p:nvPr/>
        </p:nvSpPr>
        <p:spPr>
          <a:xfrm>
            <a:off x="7353189" y="648687"/>
            <a:ext cx="3090987" cy="309098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oup of men looking at a book&#10;&#10;Description automatically generated with medium confidence">
            <a:extLst>
              <a:ext uri="{FF2B5EF4-FFF2-40B4-BE49-F238E27FC236}">
                <a16:creationId xmlns:a16="http://schemas.microsoft.com/office/drawing/2014/main" id="{6B9DA9B0-E88C-ECAF-D50E-24ED6876A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06" y="3066199"/>
            <a:ext cx="5026448" cy="3001521"/>
          </a:xfrm>
          <a:prstGeom prst="ellipse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5624BEED-AC8D-E031-DAD1-292FE14BB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313" y="2594160"/>
            <a:ext cx="4383408" cy="3190779"/>
          </a:xfrm>
          <a:prstGeom prst="ellipse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10FBB1-8A39-B3AD-309B-C9D420D3D240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47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58BBA4-82E9-D0BF-3E60-D9E881750F54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Co-created citizen science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09408-A585-A5BB-F75A-D88C9AEB92EC}"/>
              </a:ext>
            </a:extLst>
          </p:cNvPr>
          <p:cNvGrpSpPr/>
          <p:nvPr/>
        </p:nvGrpSpPr>
        <p:grpSpPr>
          <a:xfrm>
            <a:off x="3861909" y="3549031"/>
            <a:ext cx="8330091" cy="2328410"/>
            <a:chOff x="3761775" y="4025590"/>
            <a:chExt cx="8330091" cy="2328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ADF754A-966A-A820-F888-1F906907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2159"/>
            <a:stretch/>
          </p:blipFill>
          <p:spPr>
            <a:xfrm>
              <a:off x="8632343" y="4025590"/>
              <a:ext cx="1994258" cy="15105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6F748-95DF-A148-819A-342E164D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775" y="4338785"/>
              <a:ext cx="8330091" cy="2015215"/>
            </a:xfrm>
            <a:prstGeom prst="rect">
              <a:avLst/>
            </a:prstGeom>
          </p:spPr>
        </p:pic>
      </p:grpSp>
      <p:pic>
        <p:nvPicPr>
          <p:cNvPr id="8" name="Picture 11" descr="A picture containing grass, outdoor, way&#10;&#10;Description automatically generated">
            <a:extLst>
              <a:ext uri="{FF2B5EF4-FFF2-40B4-BE49-F238E27FC236}">
                <a16:creationId xmlns:a16="http://schemas.microsoft.com/office/drawing/2014/main" id="{901C927C-93F1-5373-E37D-E47354CD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7" r="5204" b="2851"/>
          <a:stretch/>
        </p:blipFill>
        <p:spPr>
          <a:xfrm>
            <a:off x="161063" y="1272635"/>
            <a:ext cx="4062810" cy="4331670"/>
          </a:xfrm>
          <a:prstGeom prst="roundRect">
            <a:avLst/>
          </a:prstGeom>
        </p:spPr>
      </p:pic>
      <p:pic>
        <p:nvPicPr>
          <p:cNvPr id="9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FCB16233-88AB-392E-6639-F72D57526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9" r="23907" b="386"/>
          <a:stretch/>
        </p:blipFill>
        <p:spPr>
          <a:xfrm>
            <a:off x="4432936" y="1272635"/>
            <a:ext cx="1967630" cy="2491148"/>
          </a:xfrm>
          <a:prstGeom prst="round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234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4B963-B2D9-623D-F7F5-598F248C2B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554" y="868815"/>
            <a:ext cx="9284892" cy="5860597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592BA37-15D4-0546-8C1B-392D4B74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</p:spPr>
        <p:txBody>
          <a:bodyPr/>
          <a:lstStyle/>
          <a:p>
            <a:r>
              <a:rPr lang="en-GB" dirty="0"/>
              <a:t>Urban Nature Hub at AWS Summit</a:t>
            </a:r>
          </a:p>
        </p:txBody>
      </p:sp>
    </p:spTree>
    <p:extLst>
      <p:ext uri="{BB962C8B-B14F-4D97-AF65-F5344CB8AC3E}">
        <p14:creationId xmlns:p14="http://schemas.microsoft.com/office/powerpoint/2010/main" val="2327287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997196"/>
          </a:xfrm>
        </p:spPr>
        <p:txBody>
          <a:bodyPr/>
          <a:lstStyle/>
          <a:p>
            <a:r>
              <a:rPr lang="en-GB" dirty="0"/>
              <a:t>Random data points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Phones / tablets / mysterious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79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439216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320F85BF-26E5-F5F2-8737-C0E1B8AB48F1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3C28B-F61A-186B-8603-EC66FF1A0FC7}"/>
              </a:ext>
            </a:extLst>
          </p:cNvPr>
          <p:cNvSpPr txBox="1"/>
          <p:nvPr/>
        </p:nvSpPr>
        <p:spPr>
          <a:xfrm>
            <a:off x="469587" y="2470447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BIOACOUSTICS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2A8A-A731-0B60-3784-E61E4D09A070}"/>
              </a:ext>
            </a:extLst>
          </p:cNvPr>
          <p:cNvSpPr txBox="1"/>
          <p:nvPr/>
        </p:nvSpPr>
        <p:spPr>
          <a:xfrm>
            <a:off x="9507570" y="247044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ECOACOUSTICS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0C511-2435-D0A7-34D5-5EB11E4E8682}"/>
              </a:ext>
            </a:extLst>
          </p:cNvPr>
          <p:cNvSpPr txBox="1"/>
          <p:nvPr/>
        </p:nvSpPr>
        <p:spPr>
          <a:xfrm>
            <a:off x="665921" y="3393777"/>
            <a:ext cx="20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98F8C-8C28-C504-A734-ECF145577E84}"/>
              </a:ext>
            </a:extLst>
          </p:cNvPr>
          <p:cNvSpPr txBox="1"/>
          <p:nvPr/>
        </p:nvSpPr>
        <p:spPr>
          <a:xfrm>
            <a:off x="9819857" y="3468825"/>
            <a:ext cx="168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Ecosystems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7E7D0-4EEF-69B8-8BBA-768F7F75341B}"/>
              </a:ext>
            </a:extLst>
          </p:cNvPr>
          <p:cNvSpPr txBox="1"/>
          <p:nvPr/>
        </p:nvSpPr>
        <p:spPr>
          <a:xfrm>
            <a:off x="1311965" y="3763109"/>
            <a:ext cx="26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Species descriptions</a:t>
            </a:r>
          </a:p>
          <a:p>
            <a:r>
              <a:rPr lang="en-GB" dirty="0">
                <a:solidFill>
                  <a:schemeClr val="bg1"/>
                </a:solidFill>
              </a:rPr>
              <a:t>Behavioural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5E10A-B0EE-90C9-4CDB-77A8B917006E}"/>
              </a:ext>
            </a:extLst>
          </p:cNvPr>
          <p:cNvSpPr txBox="1"/>
          <p:nvPr/>
        </p:nvSpPr>
        <p:spPr>
          <a:xfrm>
            <a:off x="1879150" y="469393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Curated reference sound collections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50417-95B6-1CE4-1A87-E061388FA050}"/>
              </a:ext>
            </a:extLst>
          </p:cNvPr>
          <p:cNvSpPr txBox="1"/>
          <p:nvPr/>
        </p:nvSpPr>
        <p:spPr>
          <a:xfrm>
            <a:off x="4986907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microphone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7ED1D-A5C6-BE3C-AF88-59E8FB132D48}"/>
              </a:ext>
            </a:extLst>
          </p:cNvPr>
          <p:cNvSpPr txBox="1"/>
          <p:nvPr/>
        </p:nvSpPr>
        <p:spPr>
          <a:xfrm>
            <a:off x="8656258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Connected sensor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A15A-C144-A6C7-AF8E-0057510885EE}"/>
              </a:ext>
            </a:extLst>
          </p:cNvPr>
          <p:cNvSpPr txBox="1"/>
          <p:nvPr/>
        </p:nvSpPr>
        <p:spPr>
          <a:xfrm>
            <a:off x="7735663" y="375821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Statistical analyses</a:t>
            </a:r>
          </a:p>
          <a:p>
            <a:r>
              <a:rPr lang="en-GB" dirty="0">
                <a:solidFill>
                  <a:schemeClr val="bg1"/>
                </a:solidFill>
              </a:rPr>
              <a:t>Machine Learning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E991F8E-532F-1585-D932-09E4B8CF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1292"/>
            <a:ext cx="5760000" cy="270715"/>
          </a:xfrm>
        </p:spPr>
        <p:txBody>
          <a:bodyPr/>
          <a:lstStyle/>
          <a:p>
            <a:pPr algn="l"/>
            <a:r>
              <a:rPr lang="en-GB" sz="1800" dirty="0">
                <a:solidFill>
                  <a:schemeClr val="bg1"/>
                </a:solidFill>
              </a:rPr>
              <a:t>The Museum’s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CEAA7-EEC8-0BFB-4655-4F2749E71487}"/>
              </a:ext>
            </a:extLst>
          </p:cNvPr>
          <p:cNvSpPr txBox="1"/>
          <p:nvPr/>
        </p:nvSpPr>
        <p:spPr>
          <a:xfrm>
            <a:off x="7735664" y="4712150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Soundscape collections</a:t>
            </a:r>
          </a:p>
        </p:txBody>
      </p:sp>
    </p:spTree>
    <p:extLst>
      <p:ext uri="{BB962C8B-B14F-4D97-AF65-F5344CB8AC3E}">
        <p14:creationId xmlns:p14="http://schemas.microsoft.com/office/powerpoint/2010/main" val="250474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CA51ED-E73C-5AD6-0384-E582B6F8A460}"/>
              </a:ext>
            </a:extLst>
          </p:cNvPr>
          <p:cNvSpPr txBox="1">
            <a:spLocks/>
          </p:cNvSpPr>
          <p:nvPr/>
        </p:nvSpPr>
        <p:spPr>
          <a:xfrm>
            <a:off x="2208343" y="3588851"/>
            <a:ext cx="7218686" cy="124784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5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0" dirty="0">
                <a:solidFill>
                  <a:schemeClr val="bg1"/>
                </a:solidFill>
              </a:rPr>
              <a:t>Still think in decades and centuries as well as projects</a:t>
            </a:r>
          </a:p>
        </p:txBody>
      </p:sp>
    </p:spTree>
    <p:extLst>
      <p:ext uri="{BB962C8B-B14F-4D97-AF65-F5344CB8AC3E}">
        <p14:creationId xmlns:p14="http://schemas.microsoft.com/office/powerpoint/2010/main" val="96456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689057"/>
            <a:ext cx="11446800" cy="25095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Secure (accessible) location with power and data connectivity for development/testing of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Intensively studied urban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(soon) large urban dataset for testing models / algorithms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can offer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22397-5963-A088-A515-B5AE57A6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0444"/>
            <a:ext cx="12192000" cy="30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87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91355E-506F-F409-D09F-8571C27C3FA1}"/>
              </a:ext>
            </a:extLst>
          </p:cNvPr>
          <p:cNvSpPr/>
          <p:nvPr/>
        </p:nvSpPr>
        <p:spPr>
          <a:xfrm>
            <a:off x="0" y="1926770"/>
            <a:ext cx="12192000" cy="493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Graphical user interface">
            <a:extLst>
              <a:ext uri="{FF2B5EF4-FFF2-40B4-BE49-F238E27FC236}">
                <a16:creationId xmlns:a16="http://schemas.microsoft.com/office/drawing/2014/main" id="{75262C07-86B6-4E4C-8D73-3DC82CE9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199" y="329786"/>
            <a:ext cx="14334398" cy="80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D70F4464-22A3-A32C-F4A6-D10F1908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Thank you!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34ABD3A0-BF96-7DC7-1775-1C3E4B580B95}"/>
              </a:ext>
            </a:extLst>
          </p:cNvPr>
          <p:cNvSpPr txBox="1">
            <a:spLocks/>
          </p:cNvSpPr>
          <p:nvPr/>
        </p:nvSpPr>
        <p:spPr>
          <a:xfrm>
            <a:off x="179141" y="894255"/>
            <a:ext cx="7321115" cy="1032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edward.baker@nhm.ac.uk</a:t>
            </a:r>
          </a:p>
          <a:p>
            <a:endParaRPr lang="en-GB" dirty="0"/>
          </a:p>
          <a:p>
            <a:r>
              <a:rPr lang="en-GB" dirty="0"/>
              <a:t>@edwbaker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86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Some History…</a:t>
            </a:r>
          </a:p>
        </p:txBody>
      </p:sp>
    </p:spTree>
    <p:extLst>
      <p:ext uri="{BB962C8B-B14F-4D97-AF65-F5344CB8AC3E}">
        <p14:creationId xmlns:p14="http://schemas.microsoft.com/office/powerpoint/2010/main" val="26362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9952"/>
            <a:ext cx="3240000" cy="498598"/>
          </a:xfrm>
        </p:spPr>
        <p:txBody>
          <a:bodyPr/>
          <a:lstStyle/>
          <a:p>
            <a:r>
              <a:rPr lang="en-GB" dirty="0"/>
              <a:t>British Museum (Natural History) recording studio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748550"/>
            <a:ext cx="3240000" cy="289375"/>
          </a:xfrm>
        </p:spPr>
        <p:txBody>
          <a:bodyPr/>
          <a:lstStyle/>
          <a:p>
            <a:r>
              <a:rPr lang="en-GB" dirty="0"/>
              <a:t>1973-1998</a:t>
            </a:r>
          </a:p>
        </p:txBody>
      </p:sp>
      <p:pic>
        <p:nvPicPr>
          <p:cNvPr id="4" name="Picture 3" descr="A person sitting at a desk in an office&#10;&#10;Description automatically generated">
            <a:extLst>
              <a:ext uri="{FF2B5EF4-FFF2-40B4-BE49-F238E27FC236}">
                <a16:creationId xmlns:a16="http://schemas.microsoft.com/office/drawing/2014/main" id="{308E7799-D537-CF31-72B9-E3990A94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01" y="0"/>
            <a:ext cx="9557165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71D1230-ECC3-7224-A665-FEA97CA65CAB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bio.acousti.ca</a:t>
            </a:r>
          </a:p>
        </p:txBody>
      </p:sp>
    </p:spTree>
    <p:extLst>
      <p:ext uri="{BB962C8B-B14F-4D97-AF65-F5344CB8AC3E}">
        <p14:creationId xmlns:p14="http://schemas.microsoft.com/office/powerpoint/2010/main" val="396879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8" y="605910"/>
            <a:ext cx="3240000" cy="605230"/>
          </a:xfrm>
        </p:spPr>
        <p:txBody>
          <a:bodyPr/>
          <a:lstStyle/>
          <a:p>
            <a:r>
              <a:rPr lang="en-GB" dirty="0"/>
              <a:t>Discovered as new species from a sound recording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2000"/>
            <a:ext cx="4784743" cy="498598"/>
          </a:xfrm>
        </p:spPr>
        <p:txBody>
          <a:bodyPr/>
          <a:lstStyle/>
          <a:p>
            <a:r>
              <a:rPr lang="en-GB" i="1" dirty="0" err="1"/>
              <a:t>Horatosphaga</a:t>
            </a:r>
            <a:r>
              <a:rPr lang="en-GB" i="1" dirty="0"/>
              <a:t> </a:t>
            </a:r>
            <a:r>
              <a:rPr lang="en-GB" i="1" dirty="0" err="1"/>
              <a:t>raggei</a:t>
            </a:r>
            <a:r>
              <a:rPr lang="en-GB" i="1" dirty="0"/>
              <a:t> </a:t>
            </a:r>
            <a:r>
              <a:rPr lang="en-GB" dirty="0"/>
              <a:t>(Heller &amp; Baker, 2017)</a:t>
            </a:r>
            <a:endParaRPr lang="en-GB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6556A9-3E38-ADDF-0B8E-99DE07601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7" y="5116286"/>
            <a:ext cx="4621459" cy="99290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Heller, K-G., &amp; Baker, E. (2017). From an old sound recording to a new species in the genus </a:t>
            </a:r>
            <a:r>
              <a:rPr lang="en-GB" dirty="0" err="1"/>
              <a:t>Horatosphaga</a:t>
            </a:r>
            <a:r>
              <a:rPr lang="en-GB" dirty="0"/>
              <a:t> (Orthoptera: </a:t>
            </a:r>
            <a:r>
              <a:rPr lang="en-GB" dirty="0" err="1"/>
              <a:t>Tettigonioidea</a:t>
            </a:r>
            <a:r>
              <a:rPr lang="en-GB" dirty="0"/>
              <a:t>: </a:t>
            </a:r>
            <a:r>
              <a:rPr lang="en-GB" dirty="0" err="1"/>
              <a:t>Phaneropterinae</a:t>
            </a:r>
            <a:r>
              <a:rPr lang="en-GB" dirty="0"/>
              <a:t>: </a:t>
            </a:r>
            <a:r>
              <a:rPr lang="en-GB" dirty="0" err="1"/>
              <a:t>Acrometopini</a:t>
            </a:r>
            <a:r>
              <a:rPr lang="en-GB" dirty="0"/>
              <a:t>). </a:t>
            </a:r>
            <a:r>
              <a:rPr lang="en-GB" i="1" dirty="0" err="1"/>
              <a:t>Zootaxa</a:t>
            </a:r>
            <a:r>
              <a:rPr lang="en-GB" dirty="0"/>
              <a:t>, </a:t>
            </a:r>
            <a:r>
              <a:rPr lang="en-GB" i="1" dirty="0"/>
              <a:t>4323</a:t>
            </a:r>
            <a:r>
              <a:rPr lang="en-GB" dirty="0"/>
              <a:t>(3), 430-434.</a:t>
            </a:r>
          </a:p>
        </p:txBody>
      </p:sp>
      <p:pic>
        <p:nvPicPr>
          <p:cNvPr id="6" name="Picture 5" descr="A close-up of a bug&#10;&#10;Description automatically generated">
            <a:extLst>
              <a:ext uri="{FF2B5EF4-FFF2-40B4-BE49-F238E27FC236}">
                <a16:creationId xmlns:a16="http://schemas.microsoft.com/office/drawing/2014/main" id="{16B07F2C-2242-9F27-A4E6-A5BB674E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43297"/>
          <a:stretch/>
        </p:blipFill>
        <p:spPr>
          <a:xfrm>
            <a:off x="5072743" y="0"/>
            <a:ext cx="711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0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9" y="504000"/>
            <a:ext cx="7070743" cy="475714"/>
          </a:xfrm>
        </p:spPr>
        <p:txBody>
          <a:bodyPr/>
          <a:lstStyle/>
          <a:p>
            <a:r>
              <a:rPr lang="en-GB" dirty="0"/>
              <a:t>Sound reconstructed of species only known from male holotype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Prophalangopsis</a:t>
            </a:r>
            <a:r>
              <a:rPr lang="en-GB" i="1" dirty="0"/>
              <a:t> obscura</a:t>
            </a:r>
          </a:p>
        </p:txBody>
      </p:sp>
      <p:pic>
        <p:nvPicPr>
          <p:cNvPr id="9" name="Picture 8" descr="A bug on a rock&#10;&#10;Description automatically generated">
            <a:extLst>
              <a:ext uri="{FF2B5EF4-FFF2-40B4-BE49-F238E27FC236}">
                <a16:creationId xmlns:a16="http://schemas.microsoft.com/office/drawing/2014/main" id="{8D842FF3-4F19-F8BF-E0E8-02BC9F01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b="2286"/>
          <a:stretch/>
        </p:blipFill>
        <p:spPr>
          <a:xfrm>
            <a:off x="-2" y="2383970"/>
            <a:ext cx="12192000" cy="4474030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B8F5E92-8CCA-6A0B-E48F-E7DE204391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871" y="1866778"/>
            <a:ext cx="11784258" cy="51449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Woodrow, C., Baker, E., Jonsson, T., &amp; </a:t>
            </a:r>
            <a:r>
              <a:rPr lang="en-GB" dirty="0" err="1"/>
              <a:t>Montealegre</a:t>
            </a:r>
            <a:r>
              <a:rPr lang="en-GB" dirty="0"/>
              <a:t>-Z, F. (2022). Reviving the sound of a 150-year-old insect: The bioacoustics of </a:t>
            </a:r>
            <a:r>
              <a:rPr lang="en-GB" i="1" dirty="0" err="1"/>
              <a:t>Prophalangopsis</a:t>
            </a:r>
            <a:r>
              <a:rPr lang="en-GB" dirty="0"/>
              <a:t> </a:t>
            </a:r>
            <a:r>
              <a:rPr lang="en-GB" i="1" dirty="0"/>
              <a:t>obscura</a:t>
            </a:r>
            <a:r>
              <a:rPr lang="en-GB" dirty="0"/>
              <a:t> (</a:t>
            </a:r>
            <a:r>
              <a:rPr lang="en-GB" dirty="0" err="1"/>
              <a:t>Ensifera</a:t>
            </a:r>
            <a:r>
              <a:rPr lang="en-GB" dirty="0"/>
              <a:t>: </a:t>
            </a:r>
            <a:r>
              <a:rPr lang="en-GB" dirty="0" err="1"/>
              <a:t>Hagloidea</a:t>
            </a:r>
            <a:r>
              <a:rPr lang="en-GB" dirty="0"/>
              <a:t>). </a:t>
            </a:r>
            <a:r>
              <a:rPr lang="en-GB" i="1" dirty="0" err="1"/>
              <a:t>Plos</a:t>
            </a:r>
            <a:r>
              <a:rPr lang="en-GB" i="1" dirty="0"/>
              <a:t> one</a:t>
            </a:r>
            <a:r>
              <a:rPr lang="en-GB" dirty="0"/>
              <a:t>, </a:t>
            </a:r>
            <a:r>
              <a:rPr lang="en-GB" i="1" dirty="0"/>
              <a:t>17</a:t>
            </a:r>
            <a:r>
              <a:rPr lang="en-GB" dirty="0"/>
              <a:t>(8), e0270498.</a:t>
            </a:r>
          </a:p>
        </p:txBody>
      </p:sp>
    </p:spTree>
    <p:extLst>
      <p:ext uri="{BB962C8B-B14F-4D97-AF65-F5344CB8AC3E}">
        <p14:creationId xmlns:p14="http://schemas.microsoft.com/office/powerpoint/2010/main" val="241776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046000" cy="498598"/>
          </a:xfrm>
        </p:spPr>
        <p:txBody>
          <a:bodyPr/>
          <a:lstStyle/>
          <a:p>
            <a:r>
              <a:rPr lang="en-GB" dirty="0"/>
              <a:t>Acoustic burrow scan of mole cricket</a:t>
            </a:r>
          </a:p>
        </p:txBody>
      </p:sp>
      <p:pic>
        <p:nvPicPr>
          <p:cNvPr id="4" name="Picture 3" descr="A pink object with a hole in the middle&#10;&#10;Description automatically generated">
            <a:extLst>
              <a:ext uri="{FF2B5EF4-FFF2-40B4-BE49-F238E27FC236}">
                <a16:creationId xmlns:a16="http://schemas.microsoft.com/office/drawing/2014/main" id="{85F401D7-2DC8-2C93-E307-1A3AA8EF49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3" y="-79046"/>
            <a:ext cx="6744171" cy="402976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A35EB22-FF19-39A0-717B-91C1DDB5B243}"/>
              </a:ext>
            </a:extLst>
          </p:cNvPr>
          <p:cNvSpPr txBox="1">
            <a:spLocks/>
          </p:cNvSpPr>
          <p:nvPr/>
        </p:nvSpPr>
        <p:spPr>
          <a:xfrm>
            <a:off x="4604658" y="3415848"/>
            <a:ext cx="7424057" cy="9929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stem Font Regular"/>
              <a:buNone/>
            </a:pPr>
            <a:r>
              <a:rPr lang="en-GB" dirty="0"/>
              <a:t>Baker, E., &amp; Broom, Y. S. (2015). Natural History Museum sound archive I: Orthoptera: </a:t>
            </a:r>
            <a:r>
              <a:rPr lang="en-GB" dirty="0" err="1"/>
              <a:t>Gryllotalpidae</a:t>
            </a:r>
            <a:r>
              <a:rPr lang="en-GB" dirty="0"/>
              <a:t> Leach, 1815, including 3D scans of burrow casts of Gryllotalpa </a:t>
            </a:r>
            <a:r>
              <a:rPr lang="en-GB" dirty="0" err="1"/>
              <a:t>gryllotalpa</a:t>
            </a:r>
            <a:r>
              <a:rPr lang="en-GB" dirty="0"/>
              <a:t> (Linnaeus, 1758) and Gryllotalpa vineae Bennet-Clark, 1970. </a:t>
            </a:r>
            <a:r>
              <a:rPr lang="en-GB" i="1" dirty="0"/>
              <a:t>Biodiversity Data Journal</a:t>
            </a:r>
            <a:r>
              <a:rPr lang="en-GB" dirty="0"/>
              <a:t>, (3).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8357A-E0DF-BE23-732A-7ABE8A309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" t="61842" r="-1696" b="-7239"/>
          <a:stretch/>
        </p:blipFill>
        <p:spPr>
          <a:xfrm>
            <a:off x="0" y="4221945"/>
            <a:ext cx="12409714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9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story so far: </a:t>
            </a:r>
            <a:r>
              <a:rPr lang="en-GB" dirty="0"/>
              <a:t>🦗</a:t>
            </a:r>
            <a:r>
              <a:rPr lang="en-GB" dirty="0">
                <a:solidFill>
                  <a:schemeClr val="bg1"/>
                </a:solidFill>
              </a:rPr>
              <a:t>.fm </a:t>
            </a:r>
          </a:p>
        </p:txBody>
      </p:sp>
    </p:spTree>
    <p:extLst>
      <p:ext uri="{BB962C8B-B14F-4D97-AF65-F5344CB8AC3E}">
        <p14:creationId xmlns:p14="http://schemas.microsoft.com/office/powerpoint/2010/main" val="1817769937"/>
      </p:ext>
    </p:extLst>
  </p:cSld>
  <p:clrMapOvr>
    <a:masterClrMapping/>
  </p:clrMapOvr>
</p:sld>
</file>

<file path=ppt/theme/theme1.xml><?xml version="1.0" encoding="utf-8"?>
<a:theme xmlns:a="http://schemas.openxmlformats.org/drawingml/2006/main" name="NHM General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HM Wh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900" dirty="0"/>
        </a:defPPr>
      </a:lstStyle>
    </a:tx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HM Bluish Grey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HM Anthrac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HM Aqua Blu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47D423A5AE084A986282AA2059F6A0" ma:contentTypeVersion="5" ma:contentTypeDescription="Create a new document." ma:contentTypeScope="" ma:versionID="674c1195575782044fbfac9eb2f2295f">
  <xsd:schema xmlns:xsd="http://www.w3.org/2001/XMLSchema" xmlns:xs="http://www.w3.org/2001/XMLSchema" xmlns:p="http://schemas.microsoft.com/office/2006/metadata/properties" xmlns:ns2="14a8d051-05ab-4383-8f20-1007899ffb3a" targetNamespace="http://schemas.microsoft.com/office/2006/metadata/properties" ma:root="true" ma:fieldsID="cd86023c7f1ff246421c026899f2ef8f" ns2:_="">
    <xsd:import namespace="14a8d051-05ab-4383-8f20-1007899ffb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8d051-05ab-4383-8f20-1007899ff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7B3253-C434-40EC-AB63-3DF9B1354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6DC000-60B2-4894-849B-578E52859475}">
  <ds:schemaRefs>
    <ds:schemaRef ds:uri="14a8d051-05ab-4383-8f20-1007899ffb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A9DA9B3-7767-4086-A80B-E68EF84FF2F0}">
  <ds:schemaRefs>
    <ds:schemaRef ds:uri="14a8d051-05ab-4383-8f20-1007899ffb3a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7669</TotalTime>
  <Words>835</Words>
  <Application>Microsoft Office PowerPoint</Application>
  <PresentationFormat>Widescreen</PresentationFormat>
  <Paragraphs>122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Elysio-Bold</vt:lpstr>
      <vt:lpstr>Elysio-Regular</vt:lpstr>
      <vt:lpstr>Segoe UI</vt:lpstr>
      <vt:lpstr>System Font Regular</vt:lpstr>
      <vt:lpstr>NHM General</vt:lpstr>
      <vt:lpstr>NHM White</vt:lpstr>
      <vt:lpstr>NHM Bluish Grey</vt:lpstr>
      <vt:lpstr>NHM Anthracite</vt:lpstr>
      <vt:lpstr>NHM Aqua Blue</vt:lpstr>
      <vt:lpstr>Acoustic research at the Natural History Museum, London</vt:lpstr>
      <vt:lpstr>21st Century museums 21st Century methods</vt:lpstr>
      <vt:lpstr>21st Century museums 21st Century methods</vt:lpstr>
      <vt:lpstr>Some History…</vt:lpstr>
      <vt:lpstr>British Museum (Natural History) recording studio</vt:lpstr>
      <vt:lpstr>Horatosphaga raggei (Heller &amp; Baker, 2017)</vt:lpstr>
      <vt:lpstr>Prophalangopsis obscura</vt:lpstr>
      <vt:lpstr>Acoustic burrow scan of mole cricket</vt:lpstr>
      <vt:lpstr>The story so far: 🦗.fm </vt:lpstr>
      <vt:lpstr>Sudden need to scale </vt:lpstr>
      <vt:lpstr>How we got here Commitments to bioacoustics </vt:lpstr>
      <vt:lpstr>UK Nature Recovery</vt:lpstr>
      <vt:lpstr>Urban Nature Project</vt:lpstr>
      <vt:lpstr>PowerPoint Presentation</vt:lpstr>
      <vt:lpstr>PowerPoint Presentation</vt:lpstr>
      <vt:lpstr>PowerPoint Presentation</vt:lpstr>
      <vt:lpstr>Acoustics in Urban Nature Project</vt:lpstr>
      <vt:lpstr>Research Agenda</vt:lpstr>
      <vt:lpstr>Continuous audio data  High environmental sensor density  Regular traditional surveys  eDNA (water, soil, malaise)</vt:lpstr>
      <vt:lpstr>PowerPoint Presentation</vt:lpstr>
      <vt:lpstr>Urban Nature Project</vt:lpstr>
      <vt:lpstr>Acoustics with Partner Sites</vt:lpstr>
      <vt:lpstr>Sampled data  Single audiomoth  eDNA</vt:lpstr>
      <vt:lpstr>Nature Overheard</vt:lpstr>
      <vt:lpstr>Nature Overheard</vt:lpstr>
      <vt:lpstr>Urban Nature Hub at AWS Summit</vt:lpstr>
      <vt:lpstr>Random data points  Phones / tablets / mysterious </vt:lpstr>
      <vt:lpstr>Integration</vt:lpstr>
      <vt:lpstr>The Museum’s approach</vt:lpstr>
      <vt:lpstr>What we can offer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Klair Clarke</dc:creator>
  <cp:lastModifiedBy>Ed Baker</cp:lastModifiedBy>
  <cp:revision>11</cp:revision>
  <dcterms:created xsi:type="dcterms:W3CDTF">2023-04-11T15:30:41Z</dcterms:created>
  <dcterms:modified xsi:type="dcterms:W3CDTF">2025-01-22T12:49:34Z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0x0101004947D423A5AE084A986282AA2059F6A0</vt:lpwstr>
  </property>
  <property fmtid="{D5CDD505-2E9C-101B-9397-08002B2CF9AE}" pid="3" name="MediaServiceImageTags">
    <vt:lpwstr/>
  </property>
</Properties>
</file>